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22"/>
  </p:notesMasterIdLst>
  <p:sldIdLst>
    <p:sldId id="290" r:id="rId2"/>
    <p:sldId id="293" r:id="rId3"/>
    <p:sldId id="294" r:id="rId4"/>
    <p:sldId id="295" r:id="rId5"/>
    <p:sldId id="257" r:id="rId6"/>
    <p:sldId id="291" r:id="rId7"/>
    <p:sldId id="292" r:id="rId8"/>
    <p:sldId id="286" r:id="rId9"/>
    <p:sldId id="296" r:id="rId10"/>
    <p:sldId id="297" r:id="rId11"/>
    <p:sldId id="285" r:id="rId12"/>
    <p:sldId id="282" r:id="rId13"/>
    <p:sldId id="298" r:id="rId14"/>
    <p:sldId id="305" r:id="rId15"/>
    <p:sldId id="306" r:id="rId16"/>
    <p:sldId id="304" r:id="rId17"/>
    <p:sldId id="299" r:id="rId18"/>
    <p:sldId id="300" r:id="rId19"/>
    <p:sldId id="307" r:id="rId20"/>
    <p:sldId id="303" r:id="rId21"/>
  </p:sldIdLst>
  <p:sldSz cx="9144000" cy="6858000" type="screen4x3"/>
  <p:notesSz cx="6858000" cy="9144000"/>
  <p:custDataLst>
    <p:tags r:id="rId23"/>
  </p:custDataLst>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85" autoAdjust="0"/>
  </p:normalViewPr>
  <p:slideViewPr>
    <p:cSldViewPr>
      <p:cViewPr varScale="1">
        <p:scale>
          <a:sx n="62" d="100"/>
          <a:sy n="62" d="100"/>
        </p:scale>
        <p:origin x="205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nl-NL"/>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nl-NL"/>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nl-NL"/>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Arial" panose="020B0604020202020204" pitchFamily="34" charset="0"/>
              </a:defRPr>
            </a:lvl1pPr>
          </a:lstStyle>
          <a:p>
            <a:pPr>
              <a:defRPr/>
            </a:pPr>
            <a:fld id="{F24BDFED-3D8C-4251-BEFB-76C0FBDE20FD}"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a:ln/>
        </p:spPr>
      </p:sp>
      <p:sp>
        <p:nvSpPr>
          <p:cNvPr id="13315" name="Tijdelijke aanduiding voor notities 2"/>
          <p:cNvSpPr>
            <a:spLocks noGrp="1"/>
          </p:cNvSpPr>
          <p:nvPr>
            <p:ph type="body" idx="1"/>
          </p:nvPr>
        </p:nvSpPr>
        <p:spPr>
          <a:noFill/>
        </p:spPr>
        <p:txBody>
          <a:bodyPr/>
          <a:lstStyle/>
          <a:p>
            <a:endParaRPr lang="nl-NL" altLang="nl-NL" smtClean="0">
              <a:latin typeface="Arial" panose="020B0604020202020204" pitchFamily="34" charset="0"/>
            </a:endParaRPr>
          </a:p>
        </p:txBody>
      </p:sp>
      <p:sp>
        <p:nvSpPr>
          <p:cNvPr id="13316" name="Tijdelijke aanduiding voor dianummer 3"/>
          <p:cNvSpPr>
            <a:spLocks noGrp="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22CBDAC-71EA-4C14-B29A-FA1B77D72661}" type="slidenum">
              <a:rPr lang="nl-NL" altLang="nl-NL" smtClean="0">
                <a:latin typeface="Arial" panose="020B0604020202020204" pitchFamily="34" charset="0"/>
              </a:rPr>
              <a:pPr fontAlgn="base">
                <a:spcBef>
                  <a:spcPct val="0"/>
                </a:spcBef>
                <a:spcAft>
                  <a:spcPct val="0"/>
                </a:spcAft>
              </a:pPr>
              <a:t>3</a:t>
            </a:fld>
            <a:endParaRPr lang="nl-NL" altLang="nl-NL"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F24BDFED-3D8C-4251-BEFB-76C0FBDE20FD}" type="slidenum">
              <a:rPr lang="nl-NL" altLang="nl-NL" smtClean="0"/>
              <a:pPr>
                <a:defRPr/>
              </a:pPr>
              <a:t>18</a:t>
            </a:fld>
            <a:endParaRPr lang="nl-NL" altLang="nl-NL"/>
          </a:p>
        </p:txBody>
      </p:sp>
    </p:spTree>
    <p:extLst>
      <p:ext uri="{BB962C8B-B14F-4D97-AF65-F5344CB8AC3E}">
        <p14:creationId xmlns:p14="http://schemas.microsoft.com/office/powerpoint/2010/main" val="118691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a:ln/>
        </p:spPr>
      </p:sp>
      <p:sp>
        <p:nvSpPr>
          <p:cNvPr id="15363" name="Tijdelijke aanduiding voor notities 2"/>
          <p:cNvSpPr>
            <a:spLocks noGrp="1"/>
          </p:cNvSpPr>
          <p:nvPr>
            <p:ph type="body" idx="1"/>
          </p:nvPr>
        </p:nvSpPr>
        <p:spPr>
          <a:noFill/>
        </p:spPr>
        <p:txBody>
          <a:bodyPr/>
          <a:lstStyle/>
          <a:p>
            <a:r>
              <a:rPr lang="nl-NL" altLang="nl-NL" dirty="0" smtClean="0">
                <a:latin typeface="Arial" panose="020B0604020202020204" pitchFamily="34" charset="0"/>
              </a:rPr>
              <a:t>Bij de samenstelling van sondevoeding wordt uitgegaan van de beginselen van optimale voeding. Sondevoeding bevat dus eiwitten, vetten, koolhydraten, vitaminen en mineralen in de juiste verhoudingen. De hoeveelheid voeding, het soort voeding en de manier van toedienen pas je op voorschrift van de arts aan, aan de individuele behoefte van de zorgvrager. Dit is afhankelijk van lichaamsgewicht, leeftijd en dergelijke. De sondevoeding kan in opdracht van de arts worden samengesteld door een diëtist, maar er bestaat ook standaardvoeding die verkrijgbaar is via de apotheek.</a:t>
            </a:r>
          </a:p>
          <a:p>
            <a:r>
              <a:rPr lang="nl-NL" altLang="nl-NL" dirty="0" smtClean="0">
                <a:latin typeface="Arial" panose="020B0604020202020204" pitchFamily="34" charset="0"/>
              </a:rPr>
              <a:t>Als verzorgende ben je verantwoordelijk voor toediening en controle van de voeding</a:t>
            </a:r>
            <a:r>
              <a:rPr lang="nl-NL" altLang="nl-NL" dirty="0" smtClean="0">
                <a:latin typeface="Arial" panose="020B0604020202020204" pitchFamily="34" charset="0"/>
              </a:rPr>
              <a:t>.</a:t>
            </a:r>
          </a:p>
          <a:p>
            <a:endParaRPr lang="nl-NL" altLang="nl-NL" dirty="0" smtClean="0">
              <a:latin typeface="Arial" panose="020B0604020202020204" pitchFamily="34" charset="0"/>
            </a:endParaRPr>
          </a:p>
          <a:p>
            <a:pPr eaLnBrk="1" hangingPunct="1"/>
            <a:r>
              <a:rPr lang="nl-NL" dirty="0" smtClean="0"/>
              <a:t>Polymere sondevoeding Polymere sondevoeding bevat eiwitten, vetten en koolhydraten in de vorm van intacte, grote moleculen. Deze voeding vereist een normale vertering en resorptie en kan dus worden gebruikt bij een goed functionerend maagdarmstelsel. </a:t>
            </a:r>
            <a:r>
              <a:rPr lang="nl-NL" dirty="0" err="1" smtClean="0"/>
              <a:t>Monomere</a:t>
            </a:r>
            <a:r>
              <a:rPr lang="nl-NL" dirty="0" smtClean="0"/>
              <a:t> sondevoeding </a:t>
            </a:r>
            <a:r>
              <a:rPr lang="nl-NL" dirty="0" err="1" smtClean="0"/>
              <a:t>Monomere</a:t>
            </a:r>
            <a:r>
              <a:rPr lang="nl-NL" dirty="0" smtClean="0"/>
              <a:t> sondevoeding wordt ook wel volledig resorbeerbare, elementaire of astronautenvoeding genoemd. De voeding bestaat uit </a:t>
            </a:r>
            <a:r>
              <a:rPr lang="nl-NL" dirty="0" err="1" smtClean="0"/>
              <a:t>voorverteerde</a:t>
            </a:r>
            <a:r>
              <a:rPr lang="nl-NL" dirty="0" smtClean="0"/>
              <a:t> eiwitten, vetten en koolhydraten, die als kleine moleculen voorkomen. </a:t>
            </a:r>
            <a:r>
              <a:rPr lang="nl-NL" dirty="0" err="1" smtClean="0"/>
              <a:t>Monomere</a:t>
            </a:r>
            <a:r>
              <a:rPr lang="nl-NL" dirty="0" smtClean="0"/>
              <a:t> sondevoeding is geschikt voor patiënten met verterings- en/of resorptiestoornissen. Soms wordt als een speciale groep van de </a:t>
            </a:r>
            <a:r>
              <a:rPr lang="nl-NL" dirty="0" err="1" smtClean="0"/>
              <a:t>monomere</a:t>
            </a:r>
            <a:r>
              <a:rPr lang="nl-NL" dirty="0" smtClean="0"/>
              <a:t> voedingen nog de </a:t>
            </a:r>
            <a:r>
              <a:rPr lang="nl-NL" dirty="0" err="1" smtClean="0"/>
              <a:t>oligomere</a:t>
            </a:r>
            <a:r>
              <a:rPr lang="nl-NL" dirty="0" smtClean="0"/>
              <a:t> voedingen genoemd. De </a:t>
            </a:r>
            <a:r>
              <a:rPr lang="nl-NL" dirty="0" err="1" smtClean="0"/>
              <a:t>oligomere</a:t>
            </a:r>
            <a:r>
              <a:rPr lang="nl-NL" dirty="0" smtClean="0"/>
              <a:t> voeding bestaat evenals de </a:t>
            </a:r>
            <a:r>
              <a:rPr lang="nl-NL" dirty="0" err="1" smtClean="0"/>
              <a:t>monomere</a:t>
            </a:r>
            <a:r>
              <a:rPr lang="nl-NL" dirty="0" smtClean="0"/>
              <a:t> voeding uit '</a:t>
            </a:r>
            <a:r>
              <a:rPr lang="nl-NL" dirty="0" err="1" smtClean="0"/>
              <a:t>voorverteerde</a:t>
            </a:r>
            <a:r>
              <a:rPr lang="nl-NL" dirty="0" smtClean="0"/>
              <a:t>' eiwitten, koolhydraten en vetten, maar de moleculen zijn minder klein.</a:t>
            </a:r>
            <a:endParaRPr lang="nl-NL" altLang="nl-NL" dirty="0" smtClean="0">
              <a:latin typeface="Arial" panose="020B0604020202020204" pitchFamily="34" charset="0"/>
            </a:endParaRPr>
          </a:p>
        </p:txBody>
      </p:sp>
      <p:sp>
        <p:nvSpPr>
          <p:cNvPr id="15364" name="Tijdelijke aanduiding voor dianumm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D23CFB68-5C4C-4D4B-B94E-8AF91FC34062}" type="slidenum">
              <a:rPr lang="nl-NL" altLang="nl-NL" smtClean="0"/>
              <a:pPr fontAlgn="base">
                <a:spcBef>
                  <a:spcPct val="0"/>
                </a:spcBef>
                <a:spcAft>
                  <a:spcPct val="0"/>
                </a:spcAft>
              </a:pPr>
              <a:t>4</a:t>
            </a:fld>
            <a:endParaRPr lang="nl-NL" alt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a:ln/>
        </p:spPr>
      </p:sp>
      <p:sp>
        <p:nvSpPr>
          <p:cNvPr id="17411" name="Tijdelijke aanduiding voor notities 2"/>
          <p:cNvSpPr>
            <a:spLocks noGrp="1"/>
          </p:cNvSpPr>
          <p:nvPr>
            <p:ph type="body" idx="1"/>
          </p:nvPr>
        </p:nvSpPr>
        <p:spPr>
          <a:noFill/>
        </p:spPr>
        <p:txBody>
          <a:bodyPr/>
          <a:lstStyle/>
          <a:p>
            <a:r>
              <a:rPr lang="nl-NL" altLang="nl-NL" b="1" smtClean="0">
                <a:latin typeface="Arial" panose="020B0604020202020204" pitchFamily="34" charset="0"/>
              </a:rPr>
              <a:t>Toedienen voedingsstoffen</a:t>
            </a:r>
            <a:r>
              <a:rPr lang="nl-NL" altLang="nl-NL" smtClean="0">
                <a:latin typeface="Arial" panose="020B0604020202020204" pitchFamily="34" charset="0"/>
              </a:rPr>
              <a:t>; bij ondervoeding, anorexia nervosa, kauw en slikproblemen en verhoogde energiebehoefte ( brandwonden en Chemo)</a:t>
            </a:r>
          </a:p>
          <a:p>
            <a:r>
              <a:rPr lang="nl-NL" altLang="nl-NL" b="1" smtClean="0">
                <a:latin typeface="Arial" panose="020B0604020202020204" pitchFamily="34" charset="0"/>
              </a:rPr>
              <a:t>Hevelen</a:t>
            </a:r>
            <a:r>
              <a:rPr lang="nl-NL" altLang="nl-NL" smtClean="0">
                <a:latin typeface="Arial" panose="020B0604020202020204" pitchFamily="34" charset="0"/>
              </a:rPr>
              <a:t>; bij grote maag/darm ok’s, hyperemesis, ileus ( teveel aan maaginhoud afvoeren om misselijkheid tegen te gaan.</a:t>
            </a:r>
          </a:p>
          <a:p>
            <a:r>
              <a:rPr lang="nl-NL" altLang="nl-NL" b="1" smtClean="0">
                <a:latin typeface="Arial" panose="020B0604020202020204" pitchFamily="34" charset="0"/>
              </a:rPr>
              <a:t>Spoelen</a:t>
            </a:r>
            <a:r>
              <a:rPr lang="nl-NL" altLang="nl-NL" smtClean="0">
                <a:latin typeface="Arial" panose="020B0604020202020204" pitchFamily="34" charset="0"/>
              </a:rPr>
              <a:t>; auto-intoxicatie, inname bijtende stoffen. </a:t>
            </a:r>
          </a:p>
          <a:p>
            <a:r>
              <a:rPr lang="nl-NL" altLang="nl-NL" smtClean="0">
                <a:latin typeface="Arial" panose="020B0604020202020204" pitchFamily="34" charset="0"/>
              </a:rPr>
              <a:t>              er wordt vloeistof, actieve kool (bindt zich giftige stof maar wordt niet opgenomen in het lichaam) en daarna NACL ingebracht in de </a:t>
            </a:r>
          </a:p>
          <a:p>
            <a:r>
              <a:rPr lang="nl-NL" altLang="nl-NL" smtClean="0">
                <a:latin typeface="Arial" panose="020B0604020202020204" pitchFamily="34" charset="0"/>
              </a:rPr>
              <a:t>              maag gebracht en daarna geheveld, dubbel lumen sonde met een grotere diameter, wordt via de mond ingebracht en niet via de neus </a:t>
            </a:r>
          </a:p>
          <a:p>
            <a:r>
              <a:rPr lang="nl-NL" altLang="nl-NL" smtClean="0">
                <a:latin typeface="Arial" panose="020B0604020202020204" pitchFamily="34" charset="0"/>
              </a:rPr>
              <a:t>              ( te pijnlijk). Duur spoeling is afhankelijk v d samenstelling van de maaginhoud en de indicatie.</a:t>
            </a:r>
          </a:p>
        </p:txBody>
      </p:sp>
      <p:sp>
        <p:nvSpPr>
          <p:cNvPr id="17412" name="Tijdelijke aanduiding voor dianumm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6BE4F9E2-AA92-47F0-AC42-95CB9062BD75}" type="slidenum">
              <a:rPr lang="nl-NL" altLang="nl-NL" smtClean="0"/>
              <a:pPr fontAlgn="base">
                <a:spcBef>
                  <a:spcPct val="0"/>
                </a:spcBef>
                <a:spcAft>
                  <a:spcPct val="0"/>
                </a:spcAft>
              </a:pPr>
              <a:t>5</a:t>
            </a:fld>
            <a:endParaRPr lang="nl-NL" alt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BD7BB68E-E031-48CE-8265-6BEA4569B0B7}" type="slidenum">
              <a:rPr lang="nl-NL" altLang="nl-NL" smtClean="0"/>
              <a:pPr fontAlgn="base">
                <a:spcBef>
                  <a:spcPct val="0"/>
                </a:spcBef>
                <a:spcAft>
                  <a:spcPct val="0"/>
                </a:spcAft>
              </a:pPr>
              <a:t>6</a:t>
            </a:fld>
            <a:endParaRPr lang="nl-NL" altLang="nl-NL"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nl-NL" altLang="nl-NL" sz="1000" dirty="0" smtClean="0">
                <a:latin typeface="Arial" panose="020B0604020202020204" pitchFamily="34" charset="0"/>
              </a:rPr>
              <a:t>Onvoldoende voedingsinname gedurende meer dan 3 dagen en/of ongewenst gewichtsverlies</a:t>
            </a:r>
          </a:p>
          <a:p>
            <a:pPr eaLnBrk="1" hangingPunct="1"/>
            <a:r>
              <a:rPr lang="nl-NL" altLang="nl-NL" sz="1000" dirty="0" smtClean="0">
                <a:latin typeface="Arial" panose="020B0604020202020204" pitchFamily="34" charset="0"/>
              </a:rPr>
              <a:t>wijzen op een slechte voedingstoestand. Er is sprake van een slechte</a:t>
            </a:r>
          </a:p>
          <a:p>
            <a:pPr eaLnBrk="1" hangingPunct="1"/>
            <a:r>
              <a:rPr lang="nl-NL" altLang="nl-NL" sz="1000" dirty="0" smtClean="0">
                <a:latin typeface="Arial" panose="020B0604020202020204" pitchFamily="34" charset="0"/>
              </a:rPr>
              <a:t>voedingstoestand bij een </a:t>
            </a:r>
            <a:r>
              <a:rPr lang="nl-NL" altLang="nl-NL" sz="1000" b="1" dirty="0" smtClean="0">
                <a:latin typeface="Arial" panose="020B0604020202020204" pitchFamily="34" charset="0"/>
              </a:rPr>
              <a:t>ongewenst gewichtsverlies &gt;5% binnen 1 maand of &gt;10% binnen 6</a:t>
            </a:r>
          </a:p>
          <a:p>
            <a:pPr eaLnBrk="1" hangingPunct="1"/>
            <a:r>
              <a:rPr lang="nl-NL" altLang="nl-NL" sz="1000" b="1" dirty="0" smtClean="0">
                <a:latin typeface="Arial" panose="020B0604020202020204" pitchFamily="34" charset="0"/>
              </a:rPr>
              <a:t>maanden.</a:t>
            </a:r>
          </a:p>
          <a:p>
            <a:pPr eaLnBrk="1" hangingPunct="1"/>
            <a:r>
              <a:rPr lang="nl-NL" altLang="nl-NL" sz="1000" dirty="0" smtClean="0">
                <a:latin typeface="Arial" panose="020B0604020202020204" pitchFamily="34" charset="0"/>
              </a:rPr>
              <a:t>Er ontstaan problemen, zoals: een verhoogde kans op mortaliteit en morbiditeit bij chirurgie, kans</a:t>
            </a:r>
          </a:p>
          <a:p>
            <a:pPr eaLnBrk="1" hangingPunct="1"/>
            <a:r>
              <a:rPr lang="nl-NL" altLang="nl-NL" sz="1000" dirty="0" smtClean="0">
                <a:latin typeface="Arial" panose="020B0604020202020204" pitchFamily="34" charset="0"/>
              </a:rPr>
              <a:t>op infecties i.v.m. een afname van de immunologische afweer en een vermindering van de</a:t>
            </a:r>
          </a:p>
          <a:p>
            <a:pPr eaLnBrk="1" hangingPunct="1"/>
            <a:r>
              <a:rPr lang="nl-NL" altLang="nl-NL" sz="1000" dirty="0" smtClean="0">
                <a:latin typeface="Arial" panose="020B0604020202020204" pitchFamily="34" charset="0"/>
              </a:rPr>
              <a:t>kwaliteit van leven, indien er te weinig voedingsstoffen worden opgenomen en de</a:t>
            </a:r>
          </a:p>
          <a:p>
            <a:pPr eaLnBrk="1" hangingPunct="1"/>
            <a:r>
              <a:rPr lang="nl-NL" altLang="nl-NL" sz="1000" dirty="0" smtClean="0">
                <a:latin typeface="Arial" panose="020B0604020202020204" pitchFamily="34" charset="0"/>
              </a:rPr>
              <a:t>voedingstoestand verslechterd.</a:t>
            </a:r>
          </a:p>
          <a:p>
            <a:pPr eaLnBrk="1" hangingPunct="1"/>
            <a:endParaRPr lang="en-US" altLang="nl-NL" sz="1000" dirty="0" smtClean="0">
              <a:latin typeface="Arial" panose="020B0604020202020204" pitchFamily="34" charset="0"/>
            </a:endParaRPr>
          </a:p>
          <a:p>
            <a:pPr eaLnBrk="1" hangingPunct="1"/>
            <a:r>
              <a:rPr lang="nl-NL" altLang="nl-NL" sz="1000" dirty="0" smtClean="0">
                <a:latin typeface="Arial" panose="020B0604020202020204" pitchFamily="34" charset="0"/>
              </a:rPr>
              <a:t>Ook bij patiënten in een goede voedingstoestand is sondevoeding geïndiceerd, </a:t>
            </a:r>
            <a:r>
              <a:rPr lang="nl-NL" altLang="nl-NL" sz="1000" b="1" dirty="0" smtClean="0">
                <a:latin typeface="Arial" panose="020B0604020202020204" pitchFamily="34" charset="0"/>
              </a:rPr>
              <a:t>wanneer ze</a:t>
            </a:r>
          </a:p>
          <a:p>
            <a:pPr eaLnBrk="1" hangingPunct="1"/>
            <a:r>
              <a:rPr lang="nl-NL" altLang="nl-NL" sz="1000" b="1" dirty="0" smtClean="0">
                <a:latin typeface="Arial" panose="020B0604020202020204" pitchFamily="34" charset="0"/>
              </a:rPr>
              <a:t>gedurende 7-10 dagen slechts de helft of minder</a:t>
            </a:r>
            <a:r>
              <a:rPr lang="en-US" altLang="nl-NL" sz="1000" b="1" dirty="0" smtClean="0">
                <a:latin typeface="Arial" panose="020B0604020202020204" pitchFamily="34" charset="0"/>
              </a:rPr>
              <a:t> (= &lt;500 kcal)</a:t>
            </a:r>
            <a:r>
              <a:rPr lang="nl-NL" altLang="nl-NL" sz="1000" b="1" dirty="0" smtClean="0">
                <a:latin typeface="Arial" panose="020B0604020202020204" pitchFamily="34" charset="0"/>
              </a:rPr>
              <a:t> van hun energiebehoefte kunnen innemen</a:t>
            </a:r>
            <a:r>
              <a:rPr lang="nl-NL" altLang="nl-NL" sz="1000" dirty="0" smtClean="0">
                <a:latin typeface="Arial" panose="020B0604020202020204" pitchFamily="34" charset="0"/>
              </a:rPr>
              <a:t>.</a:t>
            </a:r>
          </a:p>
          <a:p>
            <a:pPr eaLnBrk="1" hangingPunct="1"/>
            <a:r>
              <a:rPr lang="nl-NL" altLang="nl-NL" sz="1000" dirty="0" smtClean="0">
                <a:latin typeface="Arial" panose="020B0604020202020204" pitchFamily="34" charset="0"/>
              </a:rPr>
              <a:t>Mogelijke redenen hiervoor zijn:</a:t>
            </a:r>
          </a:p>
          <a:p>
            <a:pPr eaLnBrk="1" hangingPunct="1"/>
            <a:r>
              <a:rPr lang="nl-NL" altLang="nl-NL" sz="1000" dirty="0" smtClean="0">
                <a:latin typeface="Arial" panose="020B0604020202020204" pitchFamily="34" charset="0"/>
              </a:rPr>
              <a:t>· De patiënt kan niet (voldoende) eten/drinken; bijv. bij obstructie t.g.v. tumor in het</a:t>
            </a:r>
            <a:r>
              <a:rPr lang="en-US" altLang="nl-NL" sz="1000" dirty="0" smtClean="0">
                <a:latin typeface="Arial" panose="020B0604020202020204" pitchFamily="34" charset="0"/>
              </a:rPr>
              <a:t> </a:t>
            </a:r>
            <a:r>
              <a:rPr lang="nl-NL" altLang="nl-NL" sz="1000" dirty="0" smtClean="0">
                <a:latin typeface="Arial" panose="020B0604020202020204" pitchFamily="34" charset="0"/>
              </a:rPr>
              <a:t>maagdarmkanaal of tijdens radio- of chemotherapie.</a:t>
            </a:r>
          </a:p>
          <a:p>
            <a:pPr eaLnBrk="1" hangingPunct="1"/>
            <a:r>
              <a:rPr lang="nl-NL" altLang="nl-NL" sz="1000" dirty="0" smtClean="0">
                <a:latin typeface="Arial" panose="020B0604020202020204" pitchFamily="34" charset="0"/>
              </a:rPr>
              <a:t>· De patiënt mag niet eten/drinken; bijv. direct na operatie in het gastro-intestinale gebied of in</a:t>
            </a:r>
            <a:r>
              <a:rPr lang="en-US" altLang="nl-NL" sz="1000" dirty="0" smtClean="0">
                <a:latin typeface="Arial" panose="020B0604020202020204" pitchFamily="34" charset="0"/>
              </a:rPr>
              <a:t> </a:t>
            </a:r>
            <a:r>
              <a:rPr lang="nl-NL" altLang="nl-NL" sz="1000" dirty="0" smtClean="0">
                <a:latin typeface="Arial" panose="020B0604020202020204" pitchFamily="34" charset="0"/>
              </a:rPr>
              <a:t>het hoofd</a:t>
            </a:r>
            <a:r>
              <a:rPr lang="en-US" altLang="nl-NL" sz="1000" dirty="0" smtClean="0">
                <a:latin typeface="Arial" panose="020B0604020202020204" pitchFamily="34" charset="0"/>
              </a:rPr>
              <a:t>/</a:t>
            </a:r>
            <a:r>
              <a:rPr lang="nl-NL" altLang="nl-NL" sz="1000" dirty="0" smtClean="0">
                <a:latin typeface="Arial" panose="020B0604020202020204" pitchFamily="34" charset="0"/>
              </a:rPr>
              <a:t>halsgebied</a:t>
            </a:r>
          </a:p>
          <a:p>
            <a:pPr eaLnBrk="1" hangingPunct="1"/>
            <a:r>
              <a:rPr lang="nl-NL" altLang="nl-NL" sz="1000" dirty="0" smtClean="0">
                <a:latin typeface="Arial" panose="020B0604020202020204" pitchFamily="34" charset="0"/>
              </a:rPr>
              <a:t>· De patiënt wil niet eten/drinken; bijvoorbeeld bij anorexie.</a:t>
            </a:r>
          </a:p>
          <a:p>
            <a:pPr eaLnBrk="1" hangingPunct="1"/>
            <a:r>
              <a:rPr lang="nl-NL" altLang="nl-NL" sz="1000" dirty="0" smtClean="0">
                <a:latin typeface="Arial" panose="020B0604020202020204" pitchFamily="34" charset="0"/>
              </a:rPr>
              <a:t>Het kan ook zijn dat er een abnormaal verlies is aan voedingstoffen, door </a:t>
            </a:r>
            <a:r>
              <a:rPr lang="nl-NL" altLang="nl-NL" sz="1000" dirty="0" err="1" smtClean="0">
                <a:latin typeface="Arial" panose="020B0604020202020204" pitchFamily="34" charset="0"/>
              </a:rPr>
              <a:t>b.v</a:t>
            </a:r>
            <a:r>
              <a:rPr lang="nl-NL" altLang="nl-NL" sz="1000" dirty="0" smtClean="0">
                <a:latin typeface="Arial" panose="020B0604020202020204" pitchFamily="34" charset="0"/>
              </a:rPr>
              <a:t> maag-en</a:t>
            </a:r>
            <a:r>
              <a:rPr lang="en-US" altLang="nl-NL" sz="1000" dirty="0" smtClean="0">
                <a:latin typeface="Arial" panose="020B0604020202020204" pitchFamily="34" charset="0"/>
              </a:rPr>
              <a:t> </a:t>
            </a:r>
            <a:r>
              <a:rPr lang="nl-NL" altLang="nl-NL" sz="1000" dirty="0" smtClean="0">
                <a:latin typeface="Arial" panose="020B0604020202020204" pitchFamily="34" charset="0"/>
              </a:rPr>
              <a:t>darmstoornissen of dat de patiënt als gevolg van zijn ziekte een verhoogde behoefte heeft aan</a:t>
            </a:r>
            <a:r>
              <a:rPr lang="en-US" altLang="nl-NL" sz="1000" dirty="0" smtClean="0">
                <a:latin typeface="Arial" panose="020B0604020202020204" pitchFamily="34" charset="0"/>
              </a:rPr>
              <a:t> </a:t>
            </a:r>
            <a:r>
              <a:rPr lang="nl-NL" altLang="nl-NL" sz="1000" dirty="0" smtClean="0">
                <a:latin typeface="Arial" panose="020B0604020202020204" pitchFamily="34" charset="0"/>
              </a:rPr>
              <a:t>voedingsstoffen</a:t>
            </a:r>
            <a:r>
              <a:rPr lang="en-US" altLang="nl-NL" sz="1000" dirty="0" smtClean="0">
                <a:latin typeface="Arial" panose="020B0604020202020204" pitchFamily="34" charset="0"/>
              </a:rPr>
              <a:t>.</a:t>
            </a:r>
            <a:endParaRPr lang="nl-NL" altLang="nl-NL" sz="1000" dirty="0" smtClean="0">
              <a:latin typeface="Arial" panose="020B0604020202020204" pitchFamily="34" charset="0"/>
            </a:endParaRPr>
          </a:p>
          <a:p>
            <a:pPr eaLnBrk="1" hangingPunct="1"/>
            <a:r>
              <a:rPr lang="nl-NL" altLang="nl-NL" sz="1000" dirty="0" smtClean="0">
                <a:latin typeface="Arial" panose="020B0604020202020204" pitchFamily="34" charset="0"/>
              </a:rPr>
              <a:t>Voorwaarde voor sondevoeding is dat er een voldoende functionerend maagdarmkanaal is voor</a:t>
            </a:r>
            <a:r>
              <a:rPr lang="en-US" altLang="nl-NL" sz="1000" dirty="0" smtClean="0">
                <a:latin typeface="Arial" panose="020B0604020202020204" pitchFamily="34" charset="0"/>
              </a:rPr>
              <a:t> </a:t>
            </a:r>
            <a:r>
              <a:rPr lang="nl-NL" altLang="nl-NL" sz="1000" dirty="0" smtClean="0">
                <a:latin typeface="Arial" panose="020B0604020202020204" pitchFamily="34" charset="0"/>
              </a:rPr>
              <a:t>zowel resorptie als vertering.</a:t>
            </a:r>
          </a:p>
          <a:p>
            <a:pPr eaLnBrk="1" hangingPunct="1"/>
            <a:endParaRPr lang="nl-NL" altLang="nl-NL" sz="1000" dirty="0" smtClean="0">
              <a:latin typeface="Arial" panose="020B0604020202020204" pitchFamily="34" charset="0"/>
            </a:endParaRPr>
          </a:p>
          <a:p>
            <a:pPr eaLnBrk="1" hangingPunct="1"/>
            <a:endParaRPr lang="nl-NL" altLang="nl-NL" sz="1000" dirty="0"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2EF0B6B0-8B55-45F9-B054-EC1C65FB2B9B}" type="slidenum">
              <a:rPr lang="nl-NL" altLang="nl-NL" smtClean="0"/>
              <a:pPr fontAlgn="base">
                <a:spcBef>
                  <a:spcPct val="0"/>
                </a:spcBef>
                <a:spcAft>
                  <a:spcPct val="0"/>
                </a:spcAft>
              </a:pPr>
              <a:t>7</a:t>
            </a:fld>
            <a:endParaRPr lang="nl-NL" altLang="nl-NL"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marL="685800" lvl="1" indent="-228600" eaLnBrk="1" hangingPunct="1"/>
            <a:r>
              <a:rPr lang="nl-NL" altLang="nl-NL" sz="1000" smtClean="0">
                <a:latin typeface="Arial" panose="020B0604020202020204" pitchFamily="34" charset="0"/>
              </a:rPr>
              <a:t>Oncologie; patienten die RT krijgen van het hoofdhalsgebied of het maagdarmstelsel, bij CT</a:t>
            </a:r>
          </a:p>
          <a:p>
            <a:pPr marL="685800" lvl="1" indent="-228600" eaLnBrk="1" hangingPunct="1"/>
            <a:r>
              <a:rPr lang="nl-NL" altLang="nl-NL" sz="1000" smtClean="0">
                <a:latin typeface="Arial" panose="020B0604020202020204" pitchFamily="34" charset="0"/>
              </a:rPr>
              <a:t>Decubitus: behandeling/herstel van weefsel doordat sondevoeding verrijkt is met voedingsvezels</a:t>
            </a:r>
          </a:p>
          <a:p>
            <a:pPr marL="685800" lvl="1" indent="-228600" eaLnBrk="1" hangingPunct="1"/>
            <a:r>
              <a:rPr lang="nl-NL" altLang="nl-NL" sz="1000" smtClean="0">
                <a:latin typeface="Arial" panose="020B0604020202020204" pitchFamily="34" charset="0"/>
              </a:rPr>
              <a:t>Longziekten: COPD Gaat vaak gepaard met slechte voedingstoestand</a:t>
            </a:r>
          </a:p>
          <a:p>
            <a:pPr marL="685800" lvl="1" indent="-228600" eaLnBrk="1" hangingPunct="1"/>
            <a:r>
              <a:rPr lang="nl-NL" altLang="nl-NL" sz="1000" smtClean="0">
                <a:latin typeface="Arial" panose="020B0604020202020204" pitchFamily="34" charset="0"/>
              </a:rPr>
              <a:t>Dysfagie: moeilijkheden bij slikken</a:t>
            </a:r>
          </a:p>
          <a:p>
            <a:pPr marL="685800" lvl="1" indent="-228600" eaLnBrk="1" hangingPunct="1"/>
            <a:r>
              <a:rPr lang="nl-NL" altLang="nl-NL" sz="1000" smtClean="0">
                <a:latin typeface="Arial" panose="020B0604020202020204" pitchFamily="34" charset="0"/>
              </a:rPr>
              <a:t>Nierziekten; mn mensen die dialyseren. Kan worden ingezet bij (risico op) ongewenst gewichtsverlies. Voeding is vocht-en elektrolytenbeperkt en glutenvrij</a:t>
            </a:r>
          </a:p>
          <a:p>
            <a:pPr marL="685800" lvl="1" indent="-228600" eaLnBrk="1" hangingPunct="1"/>
            <a:r>
              <a:rPr lang="nl-NL" altLang="nl-NL" sz="1000" smtClean="0">
                <a:latin typeface="Arial" panose="020B0604020202020204" pitchFamily="34" charset="0"/>
              </a:rPr>
              <a:t>Allergie: er is speciale SV voor mensen met koemelkallergie of lactoseintollerantie</a:t>
            </a:r>
          </a:p>
          <a:p>
            <a:pPr marL="685800" lvl="1" indent="-228600" eaLnBrk="1" hangingPunct="1"/>
            <a:r>
              <a:rPr lang="nl-NL" altLang="nl-NL" sz="1000" smtClean="0">
                <a:latin typeface="Arial" panose="020B0604020202020204" pitchFamily="34" charset="0"/>
              </a:rPr>
              <a:t>Leverziekten; hierdoor minder vertering en absorptie van voedingsstoffen</a:t>
            </a:r>
          </a:p>
          <a:p>
            <a:pPr marL="685800" lvl="1" indent="-228600" eaLnBrk="1" hangingPunct="1"/>
            <a:r>
              <a:rPr lang="nl-NL" altLang="nl-NL" sz="1000" smtClean="0">
                <a:latin typeface="Arial" panose="020B0604020202020204" pitchFamily="34" charset="0"/>
              </a:rPr>
              <a:t>Diarree: (chronische) diarree kan ondervoeding veroorzaken. Maar de meest voorkomende bijwerking van SV is diarree!</a:t>
            </a:r>
          </a:p>
          <a:p>
            <a:pPr marL="685800" lvl="1" indent="-228600" eaLnBrk="1" hangingPunct="1"/>
            <a:r>
              <a:rPr lang="nl-NL" altLang="nl-NL" sz="1000" smtClean="0">
                <a:latin typeface="Arial" panose="020B0604020202020204" pitchFamily="34" charset="0"/>
              </a:rPr>
              <a:t>Darminflammatie: veel patienten met inflammatoire darmziekte hebben voedingstekorten door onvoldoende voedselopname (absorptie) en een verhoogd verlies aan eiwitten. SV kan dit aanvullen.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a:ln/>
        </p:spPr>
      </p:sp>
      <p:sp>
        <p:nvSpPr>
          <p:cNvPr id="23555" name="Tijdelijke aanduiding voor notities 2"/>
          <p:cNvSpPr>
            <a:spLocks noGrp="1"/>
          </p:cNvSpPr>
          <p:nvPr>
            <p:ph type="body" idx="1"/>
          </p:nvPr>
        </p:nvSpPr>
        <p:spPr>
          <a:noFill/>
        </p:spPr>
        <p:txBody>
          <a:bodyPr/>
          <a:lstStyle/>
          <a:p>
            <a:r>
              <a:rPr lang="nl-NL" altLang="nl-NL" dirty="0" smtClean="0">
                <a:latin typeface="Arial" panose="020B0604020202020204" pitchFamily="34" charset="0"/>
              </a:rPr>
              <a:t>Foto = </a:t>
            </a:r>
            <a:r>
              <a:rPr lang="nl-NL" altLang="nl-NL" dirty="0" err="1" smtClean="0">
                <a:latin typeface="Arial" panose="020B0604020202020204" pitchFamily="34" charset="0"/>
              </a:rPr>
              <a:t>slokdarmvarisces</a:t>
            </a:r>
            <a:endParaRPr lang="nl-NL" altLang="nl-NL" dirty="0" smtClean="0">
              <a:latin typeface="Arial" panose="020B0604020202020204" pitchFamily="34" charset="0"/>
            </a:endParaRPr>
          </a:p>
        </p:txBody>
      </p:sp>
      <p:sp>
        <p:nvSpPr>
          <p:cNvPr id="23556" name="Tijdelijke aanduiding voor dianumm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76686BC2-A6B2-404A-AA5D-B76B57D1B248}" type="slidenum">
              <a:rPr lang="nl-NL" altLang="nl-NL" smtClean="0"/>
              <a:pPr fontAlgn="base">
                <a:spcBef>
                  <a:spcPct val="0"/>
                </a:spcBef>
                <a:spcAft>
                  <a:spcPct val="0"/>
                </a:spcAft>
              </a:pPr>
              <a:t>8</a:t>
            </a:fld>
            <a:endParaRPr lang="nl-NL" altLang="nl-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a:ln/>
        </p:spPr>
      </p:sp>
      <p:sp>
        <p:nvSpPr>
          <p:cNvPr id="27651" name="Tijdelijke aanduiding voor notities 2"/>
          <p:cNvSpPr>
            <a:spLocks noGrp="1"/>
          </p:cNvSpPr>
          <p:nvPr>
            <p:ph type="body" idx="1"/>
          </p:nvPr>
        </p:nvSpPr>
        <p:spPr>
          <a:noFill/>
        </p:spPr>
        <p:txBody>
          <a:bodyPr/>
          <a:lstStyle/>
          <a:p>
            <a:r>
              <a:rPr lang="nl-NL" altLang="nl-NL" dirty="0" smtClean="0">
                <a:latin typeface="Arial" panose="020B0604020202020204" pitchFamily="34" charset="0"/>
              </a:rPr>
              <a:t>Angst: spreek een stopteken af.</a:t>
            </a:r>
          </a:p>
          <a:p>
            <a:r>
              <a:rPr lang="nl-NL" altLang="nl-NL" dirty="0" smtClean="0">
                <a:latin typeface="Arial" panose="020B0604020202020204" pitchFamily="34" charset="0"/>
              </a:rPr>
              <a:t>privacy; braakneigingen, let op voorkeur neusgat</a:t>
            </a:r>
          </a:p>
          <a:p>
            <a:r>
              <a:rPr lang="nl-NL" altLang="nl-NL" dirty="0" smtClean="0">
                <a:latin typeface="Arial" panose="020B0604020202020204" pitchFamily="34" charset="0"/>
              </a:rPr>
              <a:t>Begrip; zorgvrager ‘voelt ’de sonde</a:t>
            </a:r>
          </a:p>
          <a:p>
            <a:r>
              <a:rPr lang="nl-NL" altLang="nl-NL" dirty="0" smtClean="0">
                <a:latin typeface="Arial" panose="020B0604020202020204" pitchFamily="34" charset="0"/>
              </a:rPr>
              <a:t>Huidskleur; wit vaak angst, blauw door benauwdheid (in luchtpijp)</a:t>
            </a:r>
          </a:p>
          <a:p>
            <a:endParaRPr lang="nl-NL" altLang="nl-NL" dirty="0" smtClean="0">
              <a:latin typeface="Arial" panose="020B0604020202020204" pitchFamily="34" charset="0"/>
            </a:endParaRPr>
          </a:p>
          <a:p>
            <a:r>
              <a:rPr lang="nl-NL" altLang="nl-NL" dirty="0" smtClean="0">
                <a:latin typeface="Arial" panose="020B0604020202020204" pitchFamily="34" charset="0"/>
              </a:rPr>
              <a:t>Let ook op decubitus aan de neusvleugel!  </a:t>
            </a:r>
          </a:p>
          <a:p>
            <a:endParaRPr lang="nl-NL" altLang="nl-NL" dirty="0" smtClean="0">
              <a:latin typeface="Arial" panose="020B0604020202020204" pitchFamily="34" charset="0"/>
            </a:endParaRPr>
          </a:p>
          <a:p>
            <a:r>
              <a:rPr lang="nl-NL" altLang="nl-NL" dirty="0" smtClean="0">
                <a:latin typeface="Arial" panose="020B0604020202020204" pitchFamily="34" charset="0"/>
              </a:rPr>
              <a:t>Mondzorg; eerder kans op stomatitis</a:t>
            </a:r>
          </a:p>
          <a:p>
            <a:endParaRPr lang="nl-NL" altLang="nl-NL" dirty="0" smtClean="0">
              <a:latin typeface="Arial" panose="020B0604020202020204" pitchFamily="34" charset="0"/>
            </a:endParaRPr>
          </a:p>
          <a:p>
            <a:r>
              <a:rPr lang="nl-NL" altLang="nl-NL" b="1" dirty="0" smtClean="0">
                <a:latin typeface="Arial" panose="020B0604020202020204" pitchFamily="34" charset="0"/>
              </a:rPr>
              <a:t>Wisselen van neussonde</a:t>
            </a:r>
          </a:p>
          <a:p>
            <a:r>
              <a:rPr lang="nl-NL" altLang="nl-NL" dirty="0" smtClean="0">
                <a:latin typeface="Arial" panose="020B0604020202020204" pitchFamily="34" charset="0"/>
              </a:rPr>
              <a:t>pleisters wisselen bij omkrullen</a:t>
            </a:r>
          </a:p>
          <a:p>
            <a:r>
              <a:rPr lang="nl-NL" altLang="nl-NL" dirty="0" smtClean="0">
                <a:latin typeface="Arial" panose="020B0604020202020204" pitchFamily="34" charset="0"/>
              </a:rPr>
              <a:t>PVC (Poly Vinyl Chloride), is alleen geschikt voor kortdurend gebruik, door inwerking van maagzuur wordt de tip hard in 7-10 dagen (max. 2 weken gebruiken).</a:t>
            </a:r>
          </a:p>
          <a:p>
            <a:r>
              <a:rPr lang="nl-NL" altLang="nl-NL" dirty="0" smtClean="0">
                <a:latin typeface="Arial" panose="020B0604020202020204" pitchFamily="34" charset="0"/>
              </a:rPr>
              <a:t>- PUR (Poly Urethaan), soepel is vervaardigd van glad materiaal. PUR heeft een geleidingsdraad om inbrengen te vergemakkelijken. </a:t>
            </a:r>
          </a:p>
          <a:p>
            <a:r>
              <a:rPr lang="nl-NL" altLang="nl-NL" dirty="0" smtClean="0">
                <a:latin typeface="Arial" panose="020B0604020202020204" pitchFamily="34" charset="0"/>
              </a:rPr>
              <a:t>- Siliconen, zeer soepel, kleine interne diameter, snel verstopt.</a:t>
            </a:r>
          </a:p>
          <a:p>
            <a:r>
              <a:rPr lang="nl-NL" altLang="nl-NL" dirty="0" smtClean="0">
                <a:latin typeface="Arial" panose="020B0604020202020204" pitchFamily="34" charset="0"/>
              </a:rPr>
              <a:t>- Ook is er een aanmerkelijk verschil in prijs tussen de verschillende soorten sondes. Dit mag een punt van overweging zijn als de sonde regelmatig na slechts korte tijd vervangen moet worden.</a:t>
            </a:r>
          </a:p>
          <a:p>
            <a:r>
              <a:rPr lang="nl-NL" altLang="nl-NL" dirty="0" smtClean="0">
                <a:latin typeface="Arial" panose="020B0604020202020204" pitchFamily="34" charset="0"/>
              </a:rPr>
              <a:t>- Naast het verschil in materiaal zijn er verschillen in dikte en lengte. Dikte wordt aangegeven in </a:t>
            </a:r>
            <a:r>
              <a:rPr lang="nl-NL" altLang="nl-NL" dirty="0" err="1" smtClean="0">
                <a:latin typeface="Arial" panose="020B0604020202020204" pitchFamily="34" charset="0"/>
              </a:rPr>
              <a:t>charrière</a:t>
            </a:r>
            <a:r>
              <a:rPr lang="nl-NL" altLang="nl-NL" dirty="0" smtClean="0">
                <a:latin typeface="Arial" panose="020B0604020202020204" pitchFamily="34" charset="0"/>
              </a:rPr>
              <a:t> (</a:t>
            </a:r>
            <a:r>
              <a:rPr lang="nl-NL" altLang="nl-NL" dirty="0" err="1" smtClean="0">
                <a:latin typeface="Arial" panose="020B0604020202020204" pitchFamily="34" charset="0"/>
              </a:rPr>
              <a:t>ch</a:t>
            </a:r>
            <a:r>
              <a:rPr lang="nl-NL" altLang="nl-NL" dirty="0" smtClean="0">
                <a:latin typeface="Arial" panose="020B0604020202020204" pitchFamily="34" charset="0"/>
              </a:rPr>
              <a:t>) en is afhankelijk van de indicatie voor het geven van sondevoeding en van de soort voeding die toegediend moet worden.</a:t>
            </a:r>
          </a:p>
          <a:p>
            <a:endParaRPr lang="nl-NL" altLang="nl-NL" dirty="0" smtClean="0">
              <a:latin typeface="Arial" panose="020B0604020202020204" pitchFamily="34" charset="0"/>
            </a:endParaRPr>
          </a:p>
        </p:txBody>
      </p:sp>
      <p:sp>
        <p:nvSpPr>
          <p:cNvPr id="27652" name="Tijdelijke aanduiding voor dianumm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69654C1A-E37A-49DD-B355-B5CF2A5309E4}" type="slidenum">
              <a:rPr lang="nl-NL" altLang="nl-NL" smtClean="0"/>
              <a:pPr fontAlgn="base">
                <a:spcBef>
                  <a:spcPct val="0"/>
                </a:spcBef>
                <a:spcAft>
                  <a:spcPct val="0"/>
                </a:spcAft>
              </a:pPr>
              <a:t>11</a:t>
            </a:fld>
            <a:endParaRPr lang="nl-NL" altLang="nl-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a:ln/>
        </p:spPr>
      </p:sp>
      <p:sp>
        <p:nvSpPr>
          <p:cNvPr id="3" name="Tijdelijke aanduiding voor notities 2"/>
          <p:cNvSpPr>
            <a:spLocks noGrp="1"/>
          </p:cNvSpPr>
          <p:nvPr>
            <p:ph type="body" idx="1"/>
          </p:nvPr>
        </p:nvSpPr>
        <p:spPr/>
        <p:txBody>
          <a:bodyPr/>
          <a:lstStyle/>
          <a:p>
            <a:pPr>
              <a:defRPr/>
            </a:pPr>
            <a:r>
              <a:rPr lang="nl-NL" dirty="0" smtClean="0"/>
              <a:t>Het inbrengen van een maagsonde en het krijgen van sondevoeding is voor de zorgvrager beslist geen pretje. Het kan verschillende reacties oproepen en zorgt voor lichamelijk ongemak. Hierbij gelden de volgende aandachtspunten:</a:t>
            </a:r>
          </a:p>
          <a:p>
            <a:pPr marL="171450" indent="-171450">
              <a:buFont typeface="Arial" charset="0"/>
              <a:buChar char="•"/>
              <a:defRPr/>
            </a:pPr>
            <a:r>
              <a:rPr lang="nl-NL" dirty="0" smtClean="0"/>
              <a:t>De zorgvrager kan bang zijn voor de ‘slang’ die hij moet doorslikken en in zijn maag krijgt. Er komen vaak vragen als: Doet het pijn? Hoe voelt dat? Kan ik dan nog wel bewegen? Beantwoord de vragen en vertel wat de zorgvrager kan verwachten.</a:t>
            </a:r>
          </a:p>
          <a:p>
            <a:pPr marL="171450" indent="-171450">
              <a:buFont typeface="Arial" charset="0"/>
              <a:buChar char="•"/>
              <a:defRPr/>
            </a:pPr>
            <a:r>
              <a:rPr lang="nl-NL" dirty="0" smtClean="0"/>
              <a:t>Bij het inbrengen van de sonde kan de zorgvrager last krijgen van tranende ogen, hoesten, kokhalzen en misselijkheid. De zorgvrager kan deze reacties moeilijk beheersen. Houd daarom zowel bij het inbrengen van de sonde als bij de toediening van de voeding rekening met de privacy van de zorgvrager.</a:t>
            </a:r>
          </a:p>
          <a:p>
            <a:pPr marL="171450" indent="-171450">
              <a:buFont typeface="Arial" charset="0"/>
              <a:buChar char="•"/>
              <a:defRPr/>
            </a:pPr>
            <a:r>
              <a:rPr lang="nl-NL" dirty="0" smtClean="0"/>
              <a:t>Zolang hij de sonde heeft, zal de zorgvrager de aanwezigheid ervan voelen, en ook dat is vervelend. Toon daar begrip voor. Zorg in overleg met de zorgvrager voor een goede mondverzorging.</a:t>
            </a:r>
          </a:p>
          <a:p>
            <a:pPr marL="171450" indent="-171450">
              <a:buFont typeface="Arial" charset="0"/>
              <a:buChar char="•"/>
              <a:defRPr/>
            </a:pPr>
            <a:r>
              <a:rPr lang="nl-NL" dirty="0" smtClean="0"/>
              <a:t>Als je de sondevoeding in porties moet geven, duurt het toedienen van elke maaltijd ongeveer 30 minuten. Observeer tijdens het uitvoeren van de handeling de reactie van de zorgvrager. Is hij bang, onzeker, of is hij er al aan gewend? Toon begrip en ga rustig en nauwkeurig te werk. Dit schept vertrouwen.</a:t>
            </a:r>
          </a:p>
          <a:p>
            <a:pPr marL="171450" indent="-171450">
              <a:buFont typeface="Arial" charset="0"/>
              <a:buChar char="•"/>
              <a:defRPr/>
            </a:pPr>
            <a:r>
              <a:rPr lang="nl-NL" dirty="0" smtClean="0"/>
              <a:t>Help zo nodig de zorgvrager in (half)zittende houding. Deze houding is nodig om het teruglopen van de voeding te voorkomen en om de ligging van de sonde makkelijker te controleren.</a:t>
            </a:r>
          </a:p>
          <a:p>
            <a:pPr marL="171450" indent="-171450">
              <a:buFont typeface="Arial" charset="0"/>
              <a:buChar char="•"/>
              <a:defRPr/>
            </a:pPr>
            <a:r>
              <a:rPr lang="nl-NL" dirty="0" smtClean="0"/>
              <a:t>Bij een langdurige toediening van sondevoeding kan de zorgvrager ongerust en onzeker over zijn toekomst worden. ‘Kom ik er ooit vanaf?’ Ook als de zorgvrager verder ‘normaal’ functioneert kan hij zich onzeker voelen over de reacties uit zijn omgeving. Hij kan verdriet en boosheid voelen omdat hij altijd sondevoeding zal krijgen. Geef de zorgvrager ruimte om zich te uiten.</a:t>
            </a:r>
          </a:p>
          <a:p>
            <a:pPr>
              <a:defRPr/>
            </a:pPr>
            <a:endParaRPr lang="nl-NL" dirty="0"/>
          </a:p>
        </p:txBody>
      </p:sp>
      <p:sp>
        <p:nvSpPr>
          <p:cNvPr id="29700" name="Tijdelijke aanduiding voor dianumm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1A74793C-2419-40AE-BBFD-14EAEEB6C92F}" type="slidenum">
              <a:rPr lang="nl-NL" altLang="nl-NL" smtClean="0"/>
              <a:pPr fontAlgn="base">
                <a:spcBef>
                  <a:spcPct val="0"/>
                </a:spcBef>
                <a:spcAft>
                  <a:spcPct val="0"/>
                </a:spcAft>
              </a:pPr>
              <a:t>12</a:t>
            </a:fld>
            <a:endParaRPr lang="nl-NL" altLang="nl-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F24BDFED-3D8C-4251-BEFB-76C0FBDE20FD}" type="slidenum">
              <a:rPr lang="nl-NL" altLang="nl-NL" smtClean="0"/>
              <a:pPr>
                <a:defRPr/>
              </a:pPr>
              <a:t>15</a:t>
            </a:fld>
            <a:endParaRPr lang="nl-NL" altLang="nl-NL"/>
          </a:p>
        </p:txBody>
      </p:sp>
    </p:spTree>
    <p:extLst>
      <p:ext uri="{BB962C8B-B14F-4D97-AF65-F5344CB8AC3E}">
        <p14:creationId xmlns:p14="http://schemas.microsoft.com/office/powerpoint/2010/main" val="2043756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Picture 7" descr="C2-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803405"/>
            <a:ext cx="7315200" cy="1825096"/>
          </a:xfrm>
        </p:spPr>
        <p:txBody>
          <a:bodyPr anchor="b"/>
          <a:lstStyle>
            <a:lvl1pPr algn="l">
              <a:defRPr sz="6000"/>
            </a:lvl1pPr>
          </a:lstStyle>
          <a:p>
            <a:r>
              <a:rPr lang="nl-NL" smtClean="0"/>
              <a:t>Klik om de stijl te bewerken</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5" name="Date Placeholder 3"/>
          <p:cNvSpPr>
            <a:spLocks noGrp="1"/>
          </p:cNvSpPr>
          <p:nvPr>
            <p:ph type="dt" sz="half" idx="10"/>
          </p:nvPr>
        </p:nvSpPr>
        <p:spPr>
          <a:xfrm>
            <a:off x="5932488" y="4324350"/>
            <a:ext cx="2297112" cy="365125"/>
          </a:xfrm>
        </p:spPr>
        <p:txBody>
          <a:bodyPr/>
          <a:lstStyle>
            <a:lvl1pPr>
              <a:defRPr/>
            </a:lvl1pPr>
          </a:lstStyle>
          <a:p>
            <a:pPr>
              <a:defRPr/>
            </a:pPr>
            <a:fld id="{9F86E762-DB96-4CB3-AFF7-96420990A710}" type="datetimeFigureOut">
              <a:rPr lang="en-US"/>
              <a:pPr>
                <a:defRPr/>
              </a:pPr>
              <a:t>9/18/2020</a:t>
            </a:fld>
            <a:endParaRPr lang="en-US" dirty="0"/>
          </a:p>
        </p:txBody>
      </p:sp>
      <p:sp>
        <p:nvSpPr>
          <p:cNvPr id="6" name="Footer Placeholder 4"/>
          <p:cNvSpPr>
            <a:spLocks noGrp="1"/>
          </p:cNvSpPr>
          <p:nvPr>
            <p:ph type="ftr" sz="quarter" idx="11"/>
          </p:nvPr>
        </p:nvSpPr>
        <p:spPr>
          <a:xfrm>
            <a:off x="914400" y="4324350"/>
            <a:ext cx="4879975"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057900" y="1430338"/>
            <a:ext cx="2171700" cy="365125"/>
          </a:xfrm>
        </p:spPr>
        <p:txBody>
          <a:bodyPr/>
          <a:lstStyle>
            <a:lvl1pPr>
              <a:defRPr/>
            </a:lvl1pPr>
          </a:lstStyle>
          <a:p>
            <a:pPr>
              <a:defRPr/>
            </a:pPr>
            <a:fld id="{DFC6F3ED-C0C2-4D28-8EEF-E12D61F47CEF}" type="slidenum">
              <a:rPr lang="en-US"/>
              <a:pPr>
                <a:defRPr/>
              </a:pPr>
              <a:t>‹nr.›</a:t>
            </a:fld>
            <a:endParaRPr lang="en-US" dirty="0"/>
          </a:p>
        </p:txBody>
      </p:sp>
    </p:spTree>
    <p:extLst>
      <p:ext uri="{BB962C8B-B14F-4D97-AF65-F5344CB8AC3E}">
        <p14:creationId xmlns:p14="http://schemas.microsoft.com/office/powerpoint/2010/main" val="4111482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594355" y="977035"/>
            <a:ext cx="7950260" cy="340697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en-US" noProof="0"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3"/>
          <p:cNvSpPr>
            <a:spLocks noGrp="1"/>
          </p:cNvSpPr>
          <p:nvPr>
            <p:ph type="dt" sz="half" idx="10"/>
          </p:nvPr>
        </p:nvSpPr>
        <p:spPr/>
        <p:txBody>
          <a:bodyPr/>
          <a:lstStyle>
            <a:lvl1pPr>
              <a:defRPr/>
            </a:lvl1pPr>
          </a:lstStyle>
          <a:p>
            <a:pPr>
              <a:defRPr/>
            </a:pPr>
            <a:fld id="{A16A5B0F-12BB-44AD-A846-533802BCC091}" type="datetimeFigureOut">
              <a:rPr lang="en-US"/>
              <a:pPr>
                <a:defRPr/>
              </a:pPr>
              <a:t>9/18/2020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9A405A-846C-42D1-92C5-82B8D5EB1147}" type="slidenum">
              <a:rPr lang="nl-NL" altLang="nl-NL"/>
              <a:pPr>
                <a:defRPr/>
              </a:pPr>
              <a:t>‹nr.›</a:t>
            </a:fld>
            <a:endParaRPr lang="nl-NL" altLang="nl-NL"/>
          </a:p>
        </p:txBody>
      </p:sp>
    </p:spTree>
    <p:extLst>
      <p:ext uri="{BB962C8B-B14F-4D97-AF65-F5344CB8AC3E}">
        <p14:creationId xmlns:p14="http://schemas.microsoft.com/office/powerpoint/2010/main" val="2051898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pic>
        <p:nvPicPr>
          <p:cNvPr id="5" name="Picture 7" descr="C2-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3"/>
            <a:ext cx="7955280" cy="2802467"/>
          </a:xfrm>
        </p:spPr>
        <p:txBody>
          <a:bodyPr/>
          <a:lstStyle>
            <a:lvl1pPr algn="l">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6" name="Date Placeholder 4"/>
          <p:cNvSpPr>
            <a:spLocks noGrp="1"/>
          </p:cNvSpPr>
          <p:nvPr>
            <p:ph type="dt" sz="half" idx="10"/>
          </p:nvPr>
        </p:nvSpPr>
        <p:spPr>
          <a:xfrm>
            <a:off x="5562600" y="381000"/>
            <a:ext cx="2182813" cy="365125"/>
          </a:xfrm>
        </p:spPr>
        <p:txBody>
          <a:bodyPr/>
          <a:lstStyle>
            <a:lvl1pPr algn="r">
              <a:defRPr smtClean="0"/>
            </a:lvl1pPr>
          </a:lstStyle>
          <a:p>
            <a:pPr>
              <a:defRPr/>
            </a:pPr>
            <a:fld id="{98AC31CA-FC63-44A2-A069-9B647A0AD44B}" type="datetimeFigureOut">
              <a:rPr lang="en-US"/>
              <a:pPr>
                <a:defRPr/>
              </a:pPr>
              <a:t>9/18/2020</a:t>
            </a:fld>
            <a:endParaRPr lang="en-US" dirty="0"/>
          </a:p>
        </p:txBody>
      </p:sp>
      <p:sp>
        <p:nvSpPr>
          <p:cNvPr id="7" name="Footer Placeholder 5"/>
          <p:cNvSpPr>
            <a:spLocks noGrp="1"/>
          </p:cNvSpPr>
          <p:nvPr>
            <p:ph type="ftr" sz="quarter" idx="11"/>
          </p:nvPr>
        </p:nvSpPr>
        <p:spPr>
          <a:xfrm>
            <a:off x="593725" y="381000"/>
            <a:ext cx="4830763"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7881938" y="381000"/>
            <a:ext cx="668337" cy="365125"/>
          </a:xfrm>
        </p:spPr>
        <p:txBody>
          <a:bodyPr/>
          <a:lstStyle>
            <a:lvl1pPr>
              <a:defRPr/>
            </a:lvl1pPr>
          </a:lstStyle>
          <a:p>
            <a:pPr>
              <a:defRPr/>
            </a:pPr>
            <a:fld id="{C65939DE-17ED-43F9-ADC0-498D1D32FCCE}" type="slidenum">
              <a:rPr lang="nl-NL" altLang="nl-NL"/>
              <a:pPr>
                <a:defRPr/>
              </a:pPr>
              <a:t>‹nr.›</a:t>
            </a:fld>
            <a:endParaRPr lang="nl-NL" altLang="nl-NL"/>
          </a:p>
        </p:txBody>
      </p:sp>
    </p:spTree>
    <p:extLst>
      <p:ext uri="{BB962C8B-B14F-4D97-AF65-F5344CB8AC3E}">
        <p14:creationId xmlns:p14="http://schemas.microsoft.com/office/powerpoint/2010/main" val="3660846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pic>
        <p:nvPicPr>
          <p:cNvPr id="5" name="Picture 14" descr="C2-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p:nvPr/>
        </p:nvSpPr>
        <p:spPr>
          <a:xfrm>
            <a:off x="231775" y="80803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7" name="TextBox 13"/>
          <p:cNvSpPr txBox="1"/>
          <p:nvPr/>
        </p:nvSpPr>
        <p:spPr>
          <a:xfrm>
            <a:off x="8147050" y="30210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768351" y="753534"/>
            <a:ext cx="7613650" cy="2756234"/>
          </a:xfrm>
        </p:spPr>
        <p:txBody>
          <a:bodyPr/>
          <a:lstStyle>
            <a:lvl1pPr algn="l">
              <a:defRPr sz="3200"/>
            </a:lvl1pPr>
          </a:lstStyle>
          <a:p>
            <a:r>
              <a:rPr lang="nl-NL" smtClean="0"/>
              <a:t>Klik om de stijl te bewerken</a:t>
            </a:r>
            <a:endParaRPr lang="en-US" dirty="0"/>
          </a:p>
        </p:txBody>
      </p:sp>
      <p:sp>
        <p:nvSpPr>
          <p:cNvPr id="12" name="Text Placeholder 3"/>
          <p:cNvSpPr>
            <a:spLocks noGrp="1"/>
          </p:cNvSpPr>
          <p:nvPr>
            <p:ph type="body" sz="half" idx="13"/>
          </p:nvPr>
        </p:nvSpPr>
        <p:spPr>
          <a:xfrm>
            <a:off x="977899" y="3509768"/>
            <a:ext cx="7194552"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8" name="Date Placeholder 4"/>
          <p:cNvSpPr>
            <a:spLocks noGrp="1"/>
          </p:cNvSpPr>
          <p:nvPr>
            <p:ph type="dt" sz="half" idx="14"/>
          </p:nvPr>
        </p:nvSpPr>
        <p:spPr>
          <a:xfrm>
            <a:off x="5562600" y="381000"/>
            <a:ext cx="2182813" cy="365125"/>
          </a:xfrm>
        </p:spPr>
        <p:txBody>
          <a:bodyPr/>
          <a:lstStyle>
            <a:lvl1pPr algn="r">
              <a:defRPr smtClean="0"/>
            </a:lvl1pPr>
          </a:lstStyle>
          <a:p>
            <a:pPr>
              <a:defRPr/>
            </a:pPr>
            <a:fld id="{C3593DD3-AF02-4BD2-BB11-5774D03A8D68}" type="datetimeFigureOut">
              <a:rPr lang="en-US"/>
              <a:pPr>
                <a:defRPr/>
              </a:pPr>
              <a:t>9/18/2020</a:t>
            </a:fld>
            <a:endParaRPr lang="en-US" dirty="0"/>
          </a:p>
        </p:txBody>
      </p:sp>
      <p:sp>
        <p:nvSpPr>
          <p:cNvPr id="9" name="Footer Placeholder 5"/>
          <p:cNvSpPr>
            <a:spLocks noGrp="1"/>
          </p:cNvSpPr>
          <p:nvPr>
            <p:ph type="ftr" sz="quarter" idx="15"/>
          </p:nvPr>
        </p:nvSpPr>
        <p:spPr>
          <a:xfrm>
            <a:off x="593725" y="379413"/>
            <a:ext cx="4830763" cy="365125"/>
          </a:xfrm>
        </p:spPr>
        <p:txBody>
          <a:bodyPr/>
          <a:lstStyle>
            <a:lvl1pPr>
              <a:defRPr/>
            </a:lvl1pPr>
          </a:lstStyle>
          <a:p>
            <a:pPr>
              <a:defRPr/>
            </a:pPr>
            <a:endParaRPr lang="en-US"/>
          </a:p>
        </p:txBody>
      </p:sp>
      <p:sp>
        <p:nvSpPr>
          <p:cNvPr id="10" name="Slide Number Placeholder 6"/>
          <p:cNvSpPr>
            <a:spLocks noGrp="1"/>
          </p:cNvSpPr>
          <p:nvPr>
            <p:ph type="sldNum" sz="quarter" idx="16"/>
          </p:nvPr>
        </p:nvSpPr>
        <p:spPr>
          <a:xfrm>
            <a:off x="7881938" y="381000"/>
            <a:ext cx="668337" cy="365125"/>
          </a:xfrm>
        </p:spPr>
        <p:txBody>
          <a:bodyPr/>
          <a:lstStyle>
            <a:lvl1pPr>
              <a:defRPr/>
            </a:lvl1pPr>
          </a:lstStyle>
          <a:p>
            <a:pPr>
              <a:defRPr/>
            </a:pPr>
            <a:fld id="{EB8E3B02-DB6B-4611-80E5-FD4101E36996}" type="slidenum">
              <a:rPr lang="nl-NL" altLang="nl-NL"/>
              <a:pPr>
                <a:defRPr/>
              </a:pPr>
              <a:t>‹nr.›</a:t>
            </a:fld>
            <a:endParaRPr lang="nl-NL" altLang="nl-NL"/>
          </a:p>
        </p:txBody>
      </p:sp>
    </p:spTree>
    <p:extLst>
      <p:ext uri="{BB962C8B-B14F-4D97-AF65-F5344CB8AC3E}">
        <p14:creationId xmlns:p14="http://schemas.microsoft.com/office/powerpoint/2010/main" val="63864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pic>
        <p:nvPicPr>
          <p:cNvPr id="5" name="Picture 8" descr="C2-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685792" y="3648316"/>
            <a:ext cx="7773608"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6" name="Date Placeholder 4"/>
          <p:cNvSpPr>
            <a:spLocks noGrp="1"/>
          </p:cNvSpPr>
          <p:nvPr>
            <p:ph type="dt" sz="half" idx="10"/>
          </p:nvPr>
        </p:nvSpPr>
        <p:spPr>
          <a:xfrm>
            <a:off x="5562600" y="379413"/>
            <a:ext cx="2182813" cy="365125"/>
          </a:xfrm>
        </p:spPr>
        <p:txBody>
          <a:bodyPr/>
          <a:lstStyle>
            <a:lvl1pPr algn="r">
              <a:defRPr smtClean="0"/>
            </a:lvl1pPr>
          </a:lstStyle>
          <a:p>
            <a:pPr>
              <a:defRPr/>
            </a:pPr>
            <a:fld id="{95964D47-C5D3-4E3A-8AEB-BF836F750A8C}" type="datetimeFigureOut">
              <a:rPr lang="en-US"/>
              <a:pPr>
                <a:defRPr/>
              </a:pPr>
              <a:t>9/18/2020</a:t>
            </a:fld>
            <a:endParaRPr lang="en-US" dirty="0"/>
          </a:p>
        </p:txBody>
      </p:sp>
      <p:sp>
        <p:nvSpPr>
          <p:cNvPr id="7" name="Footer Placeholder 5"/>
          <p:cNvSpPr>
            <a:spLocks noGrp="1"/>
          </p:cNvSpPr>
          <p:nvPr>
            <p:ph type="ftr" sz="quarter" idx="11"/>
          </p:nvPr>
        </p:nvSpPr>
        <p:spPr>
          <a:xfrm>
            <a:off x="593725" y="379413"/>
            <a:ext cx="4830763"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7881938" y="381000"/>
            <a:ext cx="668337" cy="365125"/>
          </a:xfrm>
        </p:spPr>
        <p:txBody>
          <a:bodyPr/>
          <a:lstStyle>
            <a:lvl1pPr>
              <a:defRPr/>
            </a:lvl1pPr>
          </a:lstStyle>
          <a:p>
            <a:pPr>
              <a:defRPr/>
            </a:pPr>
            <a:fld id="{042A9A43-C8FD-4EED-959B-FDA239F519CA}" type="slidenum">
              <a:rPr lang="nl-NL" altLang="nl-NL"/>
              <a:pPr>
                <a:defRPr/>
              </a:pPr>
              <a:t>‹nr.›</a:t>
            </a:fld>
            <a:endParaRPr lang="nl-NL" altLang="nl-NL"/>
          </a:p>
        </p:txBody>
      </p:sp>
    </p:spTree>
    <p:extLst>
      <p:ext uri="{BB962C8B-B14F-4D97-AF65-F5344CB8AC3E}">
        <p14:creationId xmlns:p14="http://schemas.microsoft.com/office/powerpoint/2010/main" val="3479696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nl-NL" smtClean="0"/>
              <a:t>Klik om de stijl te bewerken</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8" name="Text Placeholder 3"/>
          <p:cNvSpPr>
            <a:spLocks noGrp="1"/>
          </p:cNvSpPr>
          <p:nvPr>
            <p:ph type="body" sz="half" idx="15"/>
          </p:nvPr>
        </p:nvSpPr>
        <p:spPr>
          <a:xfrm>
            <a:off x="59436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0" name="Text Placeholder 3"/>
          <p:cNvSpPr>
            <a:spLocks noGrp="1"/>
          </p:cNvSpPr>
          <p:nvPr>
            <p:ph type="body" sz="half" idx="16"/>
          </p:nvPr>
        </p:nvSpPr>
        <p:spPr>
          <a:xfrm>
            <a:off x="3300781" y="2904068"/>
            <a:ext cx="2560320" cy="335957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2" name="Text Placeholder 3"/>
          <p:cNvSpPr>
            <a:spLocks noGrp="1"/>
          </p:cNvSpPr>
          <p:nvPr>
            <p:ph type="body" sz="half" idx="17"/>
          </p:nvPr>
        </p:nvSpPr>
        <p:spPr>
          <a:xfrm>
            <a:off x="598932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3" name="Date Placeholder 3"/>
          <p:cNvSpPr>
            <a:spLocks noGrp="1"/>
          </p:cNvSpPr>
          <p:nvPr>
            <p:ph type="dt" sz="half" idx="18"/>
          </p:nvPr>
        </p:nvSpPr>
        <p:spPr/>
        <p:txBody>
          <a:bodyPr/>
          <a:lstStyle>
            <a:lvl1pPr>
              <a:defRPr/>
            </a:lvl1pPr>
          </a:lstStyle>
          <a:p>
            <a:pPr>
              <a:defRPr/>
            </a:pPr>
            <a:fld id="{AA8BE7BC-BF5A-47DE-8150-D5345DBF2250}" type="datetimeFigureOut">
              <a:rPr lang="en-US"/>
              <a:pPr>
                <a:defRPr/>
              </a:pPr>
              <a:t>9/18/2020</a:t>
            </a:fld>
            <a:endParaRPr lang="en-US" dirty="0"/>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A9514D38-5850-4668-B147-852FA6851B14}" type="slidenum">
              <a:rPr lang="nl-NL" altLang="nl-NL"/>
              <a:pPr>
                <a:defRPr/>
              </a:pPr>
              <a:t>‹nr.›</a:t>
            </a:fld>
            <a:endParaRPr lang="nl-NL" altLang="nl-NL"/>
          </a:p>
        </p:txBody>
      </p:sp>
    </p:spTree>
    <p:extLst>
      <p:ext uri="{BB962C8B-B14F-4D97-AF65-F5344CB8AC3E}">
        <p14:creationId xmlns:p14="http://schemas.microsoft.com/office/powerpoint/2010/main" val="3215118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nl-NL" smtClean="0"/>
              <a:t>Klik om de stijl te bewerken</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noProof="0" smtClean="0"/>
              <a:t>Klik op het pictogram als u een afbeelding wilt toevoegen</a:t>
            </a:r>
            <a:endParaRPr lang="en-US" noProof="0" dirty="0"/>
          </a:p>
        </p:txBody>
      </p:sp>
      <p:sp>
        <p:nvSpPr>
          <p:cNvPr id="21" name="Text Placeholder 3"/>
          <p:cNvSpPr>
            <a:spLocks noGrp="1"/>
          </p:cNvSpPr>
          <p:nvPr>
            <p:ph type="body" sz="half" idx="18"/>
          </p:nvPr>
        </p:nvSpPr>
        <p:spPr>
          <a:xfrm>
            <a:off x="594360" y="4796103"/>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noProof="0" smtClean="0"/>
              <a:t>Klik op het pictogram als u een afbeelding wilt toevoegen</a:t>
            </a:r>
            <a:endParaRPr lang="en-US" noProof="0" dirty="0"/>
          </a:p>
        </p:txBody>
      </p:sp>
      <p:sp>
        <p:nvSpPr>
          <p:cNvPr id="24" name="Text Placeholder 3"/>
          <p:cNvSpPr>
            <a:spLocks noGrp="1"/>
          </p:cNvSpPr>
          <p:nvPr>
            <p:ph type="body" sz="half" idx="19"/>
          </p:nvPr>
        </p:nvSpPr>
        <p:spPr>
          <a:xfrm>
            <a:off x="3290858" y="4796102"/>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noProof="0" smtClean="0"/>
              <a:t>Klik op het pictogram als u een afbeelding wilt toevoegen</a:t>
            </a:r>
            <a:endParaRPr lang="en-US" noProof="0" dirty="0"/>
          </a:p>
        </p:txBody>
      </p:sp>
      <p:sp>
        <p:nvSpPr>
          <p:cNvPr id="27" name="Text Placeholder 3"/>
          <p:cNvSpPr>
            <a:spLocks noGrp="1"/>
          </p:cNvSpPr>
          <p:nvPr>
            <p:ph type="body" sz="half" idx="20"/>
          </p:nvPr>
        </p:nvSpPr>
        <p:spPr>
          <a:xfrm>
            <a:off x="5993272" y="4796100"/>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2" name="Date Placeholder 3"/>
          <p:cNvSpPr>
            <a:spLocks noGrp="1"/>
          </p:cNvSpPr>
          <p:nvPr>
            <p:ph type="dt" sz="half" idx="23"/>
          </p:nvPr>
        </p:nvSpPr>
        <p:spPr/>
        <p:txBody>
          <a:bodyPr/>
          <a:lstStyle>
            <a:lvl1pPr>
              <a:defRPr/>
            </a:lvl1pPr>
          </a:lstStyle>
          <a:p>
            <a:pPr>
              <a:defRPr/>
            </a:pPr>
            <a:fld id="{20972B03-6E75-46BA-8453-040D6C0ACECE}" type="datetimeFigureOut">
              <a:rPr lang="en-US"/>
              <a:pPr>
                <a:defRPr/>
              </a:pPr>
              <a:t>9/18/2020</a:t>
            </a:fld>
            <a:endParaRPr lang="en-US" dirty="0"/>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7F15CFBD-ABC4-454D-9D61-D4A92E966646}" type="slidenum">
              <a:rPr lang="nl-NL" altLang="nl-NL"/>
              <a:pPr>
                <a:defRPr/>
              </a:pPr>
              <a:t>‹nr.›</a:t>
            </a:fld>
            <a:endParaRPr lang="nl-NL" altLang="nl-NL"/>
          </a:p>
        </p:txBody>
      </p:sp>
    </p:spTree>
    <p:extLst>
      <p:ext uri="{BB962C8B-B14F-4D97-AF65-F5344CB8AC3E}">
        <p14:creationId xmlns:p14="http://schemas.microsoft.com/office/powerpoint/2010/main" val="2005447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lvl1pPr>
              <a:defRPr/>
            </a:lvl1pPr>
          </a:lstStyle>
          <a:p>
            <a:pPr>
              <a:defRPr/>
            </a:pPr>
            <a:fld id="{0CEDA973-FDD3-4B7C-ADD2-1592ACD1AD41}" type="datetimeFigureOut">
              <a:rPr lang="en-US"/>
              <a:pPr>
                <a:defRPr/>
              </a:pPr>
              <a:t>9/18/2020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AC7F9C-684D-429C-9B00-E5C7EF8DF7A3}" type="slidenum">
              <a:rPr lang="nl-NL" altLang="nl-NL"/>
              <a:pPr>
                <a:defRPr/>
              </a:pPr>
              <a:t>‹nr.›</a:t>
            </a:fld>
            <a:endParaRPr lang="nl-NL" altLang="nl-NL"/>
          </a:p>
        </p:txBody>
      </p:sp>
    </p:spTree>
    <p:extLst>
      <p:ext uri="{BB962C8B-B14F-4D97-AF65-F5344CB8AC3E}">
        <p14:creationId xmlns:p14="http://schemas.microsoft.com/office/powerpoint/2010/main" val="1289141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pic>
        <p:nvPicPr>
          <p:cNvPr id="4" name="Picture 7" descr="C2-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3"/>
          <p:cNvSpPr>
            <a:spLocks noGrp="1"/>
          </p:cNvSpPr>
          <p:nvPr>
            <p:ph type="dt" sz="half" idx="10"/>
          </p:nvPr>
        </p:nvSpPr>
        <p:spPr>
          <a:xfrm>
            <a:off x="5562600" y="381000"/>
            <a:ext cx="2182813" cy="365125"/>
          </a:xfrm>
        </p:spPr>
        <p:txBody>
          <a:bodyPr/>
          <a:lstStyle>
            <a:lvl1pPr algn="r">
              <a:defRPr smtClean="0"/>
            </a:lvl1pPr>
          </a:lstStyle>
          <a:p>
            <a:pPr>
              <a:defRPr/>
            </a:pPr>
            <a:fld id="{A7E5E57B-B5CF-4AAF-8FA7-6055C5EF3A3A}" type="datetimeFigureOut">
              <a:rPr lang="en-US"/>
              <a:pPr>
                <a:defRPr/>
              </a:pPr>
              <a:t>9/18/2020</a:t>
            </a:fld>
            <a:endParaRPr lang="en-US" dirty="0"/>
          </a:p>
        </p:txBody>
      </p:sp>
      <p:sp>
        <p:nvSpPr>
          <p:cNvPr id="6" name="Footer Placeholder 4"/>
          <p:cNvSpPr>
            <a:spLocks noGrp="1"/>
          </p:cNvSpPr>
          <p:nvPr>
            <p:ph type="ftr" sz="quarter" idx="11"/>
          </p:nvPr>
        </p:nvSpPr>
        <p:spPr>
          <a:xfrm>
            <a:off x="593725" y="381000"/>
            <a:ext cx="4830763"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881938" y="381000"/>
            <a:ext cx="668337" cy="365125"/>
          </a:xfrm>
        </p:spPr>
        <p:txBody>
          <a:bodyPr/>
          <a:lstStyle>
            <a:lvl1pPr>
              <a:defRPr/>
            </a:lvl1pPr>
          </a:lstStyle>
          <a:p>
            <a:pPr>
              <a:defRPr/>
            </a:pPr>
            <a:fld id="{0154ADE3-66B0-4095-BA6D-5E6A07D642FF}" type="slidenum">
              <a:rPr lang="nl-NL" altLang="nl-NL"/>
              <a:pPr>
                <a:defRPr/>
              </a:pPr>
              <a:t>‹nr.›</a:t>
            </a:fld>
            <a:endParaRPr lang="nl-NL" altLang="nl-NL"/>
          </a:p>
        </p:txBody>
      </p:sp>
    </p:spTree>
    <p:extLst>
      <p:ext uri="{BB962C8B-B14F-4D97-AF65-F5344CB8AC3E}">
        <p14:creationId xmlns:p14="http://schemas.microsoft.com/office/powerpoint/2010/main" val="302955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lvl1pPr>
              <a:defRPr/>
            </a:lvl1pPr>
          </a:lstStyle>
          <a:p>
            <a:pPr>
              <a:defRPr/>
            </a:pPr>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6A4CEA03-3316-439B-994D-368DECD7FED6}" type="slidenum">
              <a:rPr lang="nl-NL" altLang="nl-NL"/>
              <a:pPr>
                <a:defRPr/>
              </a:pPr>
              <a:t>‹nr.›</a:t>
            </a:fld>
            <a:endParaRPr lang="nl-NL" altLang="nl-NL"/>
          </a:p>
        </p:txBody>
      </p:sp>
    </p:spTree>
    <p:extLst>
      <p:ext uri="{BB962C8B-B14F-4D97-AF65-F5344CB8AC3E}">
        <p14:creationId xmlns:p14="http://schemas.microsoft.com/office/powerpoint/2010/main" val="212153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4" name="Picture 8" descr="C2-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4"/>
            <a:ext cx="7955280" cy="2801935"/>
          </a:xfrm>
        </p:spPr>
        <p:txBody>
          <a:bodyPr anchor="b"/>
          <a:lstStyle>
            <a:lvl1pPr algn="r">
              <a:defRPr sz="4000"/>
            </a:lvl1pPr>
          </a:lstStyle>
          <a:p>
            <a:r>
              <a:rPr lang="nl-NL" smtClean="0"/>
              <a:t>Klik om de stijl te bewerken</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5" name="Date Placeholder 3"/>
          <p:cNvSpPr>
            <a:spLocks noGrp="1"/>
          </p:cNvSpPr>
          <p:nvPr>
            <p:ph type="dt" sz="half" idx="10"/>
          </p:nvPr>
        </p:nvSpPr>
        <p:spPr>
          <a:xfrm>
            <a:off x="5562600" y="381000"/>
            <a:ext cx="2182813" cy="365125"/>
          </a:xfrm>
        </p:spPr>
        <p:txBody>
          <a:bodyPr/>
          <a:lstStyle>
            <a:lvl1pPr algn="r">
              <a:defRPr smtClean="0"/>
            </a:lvl1pPr>
          </a:lstStyle>
          <a:p>
            <a:pPr>
              <a:defRPr/>
            </a:pPr>
            <a:fld id="{4A88CE31-B206-448E-B93B-7F9688A08DF4}" type="datetimeFigureOut">
              <a:rPr lang="en-US"/>
              <a:pPr>
                <a:defRPr/>
              </a:pPr>
              <a:t>9/18/2020</a:t>
            </a:fld>
            <a:endParaRPr lang="en-US" dirty="0"/>
          </a:p>
        </p:txBody>
      </p:sp>
      <p:sp>
        <p:nvSpPr>
          <p:cNvPr id="6" name="Footer Placeholder 4"/>
          <p:cNvSpPr>
            <a:spLocks noGrp="1"/>
          </p:cNvSpPr>
          <p:nvPr>
            <p:ph type="ftr" sz="quarter" idx="11"/>
          </p:nvPr>
        </p:nvSpPr>
        <p:spPr>
          <a:xfrm>
            <a:off x="593725" y="381000"/>
            <a:ext cx="4830763"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881938" y="381000"/>
            <a:ext cx="668337" cy="365125"/>
          </a:xfrm>
        </p:spPr>
        <p:txBody>
          <a:bodyPr/>
          <a:lstStyle>
            <a:lvl1pPr>
              <a:defRPr/>
            </a:lvl1pPr>
          </a:lstStyle>
          <a:p>
            <a:pPr>
              <a:defRPr/>
            </a:pPr>
            <a:fld id="{CF36D0CC-F82F-45AA-875E-871577CF0A63}" type="slidenum">
              <a:rPr lang="nl-NL" altLang="nl-NL"/>
              <a:pPr>
                <a:defRPr/>
              </a:pPr>
              <a:t>‹nr.›</a:t>
            </a:fld>
            <a:endParaRPr lang="nl-NL" altLang="nl-NL"/>
          </a:p>
        </p:txBody>
      </p:sp>
    </p:spTree>
    <p:extLst>
      <p:ext uri="{BB962C8B-B14F-4D97-AF65-F5344CB8AC3E}">
        <p14:creationId xmlns:p14="http://schemas.microsoft.com/office/powerpoint/2010/main" val="382678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3"/>
          <p:cNvSpPr>
            <a:spLocks noGrp="1"/>
          </p:cNvSpPr>
          <p:nvPr>
            <p:ph type="dt" sz="half" idx="10"/>
          </p:nvPr>
        </p:nvSpPr>
        <p:spPr/>
        <p:txBody>
          <a:bodyPr/>
          <a:lstStyle>
            <a:lvl1pPr>
              <a:defRPr/>
            </a:lvl1pPr>
          </a:lstStyle>
          <a:p>
            <a:pPr>
              <a:defRPr/>
            </a:pPr>
            <a:fld id="{73765364-6676-4C32-A6D6-0B718A242922}" type="datetimeFigureOut">
              <a:rPr lang="en-US"/>
              <a:pPr>
                <a:defRPr/>
              </a:pPr>
              <a:t>9/18/2020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314231-35DF-41EE-A3D0-8991E9440C78}" type="slidenum">
              <a:rPr lang="nl-NL" altLang="nl-NL"/>
              <a:pPr>
                <a:defRPr/>
              </a:pPr>
              <a:t>‹nr.›</a:t>
            </a:fld>
            <a:endParaRPr lang="nl-NL" altLang="nl-NL"/>
          </a:p>
        </p:txBody>
      </p:sp>
    </p:spTree>
    <p:extLst>
      <p:ext uri="{BB962C8B-B14F-4D97-AF65-F5344CB8AC3E}">
        <p14:creationId xmlns:p14="http://schemas.microsoft.com/office/powerpoint/2010/main" val="403362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594359" y="3132667"/>
            <a:ext cx="3910579" cy="313097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4642098" y="3132667"/>
            <a:ext cx="3907541" cy="313097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3"/>
          <p:cNvSpPr>
            <a:spLocks noGrp="1"/>
          </p:cNvSpPr>
          <p:nvPr>
            <p:ph type="dt" sz="half" idx="10"/>
          </p:nvPr>
        </p:nvSpPr>
        <p:spPr/>
        <p:txBody>
          <a:bodyPr/>
          <a:lstStyle>
            <a:lvl1pPr>
              <a:defRPr/>
            </a:lvl1pPr>
          </a:lstStyle>
          <a:p>
            <a:pPr>
              <a:defRPr/>
            </a:pPr>
            <a:fld id="{B2B92800-2FA3-453C-9B41-C5C50A7ADA5E}" type="datetimeFigureOut">
              <a:rPr lang="en-US"/>
              <a:pPr>
                <a:defRPr/>
              </a:pPr>
              <a:t>9/18/2020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33DE2BC-5172-4AF1-82D4-8E7AB27DECA7}" type="slidenum">
              <a:rPr lang="nl-NL" altLang="nl-NL"/>
              <a:pPr>
                <a:defRPr/>
              </a:pPr>
              <a:t>‹nr.›</a:t>
            </a:fld>
            <a:endParaRPr lang="nl-NL" altLang="nl-NL"/>
          </a:p>
        </p:txBody>
      </p:sp>
    </p:spTree>
    <p:extLst>
      <p:ext uri="{BB962C8B-B14F-4D97-AF65-F5344CB8AC3E}">
        <p14:creationId xmlns:p14="http://schemas.microsoft.com/office/powerpoint/2010/main" val="119277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3"/>
          <p:cNvSpPr>
            <a:spLocks noGrp="1"/>
          </p:cNvSpPr>
          <p:nvPr>
            <p:ph type="dt" sz="half" idx="10"/>
          </p:nvPr>
        </p:nvSpPr>
        <p:spPr/>
        <p:txBody>
          <a:bodyPr/>
          <a:lstStyle>
            <a:lvl1pPr>
              <a:defRPr/>
            </a:lvl1pPr>
          </a:lstStyle>
          <a:p>
            <a:pPr>
              <a:defRPr/>
            </a:pPr>
            <a:fld id="{997D6E39-B964-4DFC-B69F-F8F2ED792FCB}" type="datetimeFigureOut">
              <a:rPr lang="en-US"/>
              <a:pPr>
                <a:defRPr/>
              </a:pPr>
              <a:t>9/18/2020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2E5817-12EB-4445-8B69-328512E1CB85}" type="slidenum">
              <a:rPr lang="nl-NL" altLang="nl-NL"/>
              <a:pPr>
                <a:defRPr/>
              </a:pPr>
              <a:t>‹nr.›</a:t>
            </a:fld>
            <a:endParaRPr lang="nl-NL" altLang="nl-NL"/>
          </a:p>
        </p:txBody>
      </p:sp>
    </p:spTree>
    <p:extLst>
      <p:ext uri="{BB962C8B-B14F-4D97-AF65-F5344CB8AC3E}">
        <p14:creationId xmlns:p14="http://schemas.microsoft.com/office/powerpoint/2010/main" val="304841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D0FB23-C277-476F-95F4-1153CDBDC9FD}" type="datetimeFigureOut">
              <a:rPr lang="en-US"/>
              <a:pPr>
                <a:defRPr/>
              </a:pPr>
              <a:t>9/18/2020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3E76457-9226-4BE9-91E0-62A347F28FEF}" type="slidenum">
              <a:rPr lang="nl-NL" altLang="nl-NL"/>
              <a:pPr>
                <a:defRPr/>
              </a:pPr>
              <a:t>‹nr.›</a:t>
            </a:fld>
            <a:endParaRPr lang="nl-NL" altLang="nl-NL"/>
          </a:p>
        </p:txBody>
      </p:sp>
    </p:spTree>
    <p:extLst>
      <p:ext uri="{BB962C8B-B14F-4D97-AF65-F5344CB8AC3E}">
        <p14:creationId xmlns:p14="http://schemas.microsoft.com/office/powerpoint/2010/main" val="4049143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nl-NL" smtClean="0"/>
              <a:t>Klik om de stijl te bewerken</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3"/>
          <p:cNvSpPr>
            <a:spLocks noGrp="1"/>
          </p:cNvSpPr>
          <p:nvPr>
            <p:ph type="dt" sz="half" idx="10"/>
          </p:nvPr>
        </p:nvSpPr>
        <p:spPr/>
        <p:txBody>
          <a:bodyPr/>
          <a:lstStyle>
            <a:lvl1pPr>
              <a:defRPr/>
            </a:lvl1pPr>
          </a:lstStyle>
          <a:p>
            <a:pPr>
              <a:defRPr/>
            </a:pPr>
            <a:fld id="{5435A655-E46F-437B-A631-2C7709203EEF}" type="datetimeFigureOut">
              <a:rPr lang="en-US"/>
              <a:pPr>
                <a:defRPr/>
              </a:pPr>
              <a:t>9/18/2020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B560C0-4A21-4753-B09B-E261EB06C220}" type="slidenum">
              <a:rPr lang="nl-NL" altLang="nl-NL"/>
              <a:pPr>
                <a:defRPr/>
              </a:pPr>
              <a:t>‹nr.›</a:t>
            </a:fld>
            <a:endParaRPr lang="nl-NL" altLang="nl-NL"/>
          </a:p>
        </p:txBody>
      </p:sp>
    </p:spTree>
    <p:extLst>
      <p:ext uri="{BB962C8B-B14F-4D97-AF65-F5344CB8AC3E}">
        <p14:creationId xmlns:p14="http://schemas.microsoft.com/office/powerpoint/2010/main" val="3436996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4877524" y="751242"/>
            <a:ext cx="3674234" cy="551239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en-US" noProof="0"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3"/>
          <p:cNvSpPr>
            <a:spLocks noGrp="1"/>
          </p:cNvSpPr>
          <p:nvPr>
            <p:ph type="dt" sz="half" idx="10"/>
          </p:nvPr>
        </p:nvSpPr>
        <p:spPr/>
        <p:txBody>
          <a:bodyPr/>
          <a:lstStyle>
            <a:lvl1pPr>
              <a:defRPr/>
            </a:lvl1pPr>
          </a:lstStyle>
          <a:p>
            <a:pPr>
              <a:defRPr/>
            </a:pPr>
            <a:fld id="{C7C8D03B-74E0-49D6-85B2-480D92DAECDD}" type="datetimeFigureOut">
              <a:rPr lang="en-US"/>
              <a:pPr>
                <a:defRPr/>
              </a:pPr>
              <a:t>9/18/2020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52EB1D-8A9B-4667-8139-BD40DACE1300}" type="slidenum">
              <a:rPr lang="nl-NL" altLang="nl-NL"/>
              <a:pPr>
                <a:defRPr/>
              </a:pPr>
              <a:t>‹nr.›</a:t>
            </a:fld>
            <a:endParaRPr lang="nl-NL" altLang="nl-NL"/>
          </a:p>
        </p:txBody>
      </p:sp>
    </p:spTree>
    <p:extLst>
      <p:ext uri="{BB962C8B-B14F-4D97-AF65-F5344CB8AC3E}">
        <p14:creationId xmlns:p14="http://schemas.microsoft.com/office/powerpoint/2010/main" val="2875585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C2-HD-TOP.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171700" y="763588"/>
            <a:ext cx="6378575" cy="1293812"/>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1028" name="Text Placeholder 2"/>
          <p:cNvSpPr>
            <a:spLocks noGrp="1"/>
          </p:cNvSpPr>
          <p:nvPr>
            <p:ph type="body" idx="1"/>
          </p:nvPr>
        </p:nvSpPr>
        <p:spPr bwMode="auto">
          <a:xfrm>
            <a:off x="593725" y="2193925"/>
            <a:ext cx="795655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Tekststijl van het model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endParaRPr lang="en-US" altLang="nl-NL" smtClean="0"/>
          </a:p>
        </p:txBody>
      </p:sp>
      <p:sp>
        <p:nvSpPr>
          <p:cNvPr id="4" name="Date Placeholder 3"/>
          <p:cNvSpPr>
            <a:spLocks noGrp="1"/>
          </p:cNvSpPr>
          <p:nvPr>
            <p:ph type="dt" sz="half" idx="2"/>
          </p:nvPr>
        </p:nvSpPr>
        <p:spPr>
          <a:xfrm>
            <a:off x="6411913" y="6356350"/>
            <a:ext cx="2138362" cy="365125"/>
          </a:xfrm>
          <a:prstGeom prst="rect">
            <a:avLst/>
          </a:prstGeom>
        </p:spPr>
        <p:txBody>
          <a:bodyPr vert="horz" lIns="91440" tIns="45720" rIns="91440" bIns="45720" rtlCol="0" anchor="ctr"/>
          <a:lstStyle>
            <a:lvl1pPr algn="r" eaLnBrk="1" fontAlgn="auto" hangingPunct="1">
              <a:spcBef>
                <a:spcPts val="0"/>
              </a:spcBef>
              <a:spcAft>
                <a:spcPts val="0"/>
              </a:spcAft>
              <a:defRPr sz="1050" smtClean="0">
                <a:solidFill>
                  <a:schemeClr val="tx1">
                    <a:tint val="75000"/>
                  </a:schemeClr>
                </a:solidFill>
                <a:latin typeface="+mn-lt"/>
              </a:defRPr>
            </a:lvl1pPr>
          </a:lstStyle>
          <a:p>
            <a:pPr>
              <a:defRPr/>
            </a:pPr>
            <a:fld id="{EB5E4A10-2610-4AEE-BF68-B79BC66D4509}" type="datetimeFigureOut">
              <a:rPr lang="en-US"/>
              <a:pPr>
                <a:defRPr/>
              </a:pPr>
              <a:t>9/18/2020</a:t>
            </a:fld>
            <a:endParaRPr lang="en-US" dirty="0"/>
          </a:p>
        </p:txBody>
      </p:sp>
      <p:sp>
        <p:nvSpPr>
          <p:cNvPr id="5" name="Footer Placeholder 4"/>
          <p:cNvSpPr>
            <a:spLocks noGrp="1"/>
          </p:cNvSpPr>
          <p:nvPr>
            <p:ph type="ftr" sz="quarter" idx="3"/>
          </p:nvPr>
        </p:nvSpPr>
        <p:spPr>
          <a:xfrm>
            <a:off x="593725" y="6356350"/>
            <a:ext cx="5681663" cy="365125"/>
          </a:xfrm>
          <a:prstGeom prst="rect">
            <a:avLst/>
          </a:prstGeom>
        </p:spPr>
        <p:txBody>
          <a:bodyPr vert="horz" lIns="91440" tIns="45720" rIns="91440" bIns="45720" rtlCol="0" anchor="ctr"/>
          <a:lstStyle>
            <a:lvl1pPr algn="l" eaLnBrk="1" fontAlgn="auto" hangingPunct="1">
              <a:spcBef>
                <a:spcPts val="0"/>
              </a:spcBef>
              <a:spcAft>
                <a:spcPts val="0"/>
              </a:spcAft>
              <a:defRPr sz="105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72250" y="381000"/>
            <a:ext cx="1978025" cy="365125"/>
          </a:xfrm>
          <a:prstGeom prst="rect">
            <a:avLst/>
          </a:prstGeom>
        </p:spPr>
        <p:txBody>
          <a:bodyPr vert="horz" lIns="91440" tIns="45720" rIns="91440" bIns="45720" rtlCol="0" anchor="ctr"/>
          <a:lstStyle>
            <a:lvl1pPr algn="r" eaLnBrk="1" fontAlgn="auto" hangingPunct="1">
              <a:spcBef>
                <a:spcPts val="0"/>
              </a:spcBef>
              <a:spcAft>
                <a:spcPts val="0"/>
              </a:spcAft>
              <a:defRPr sz="1050" smtClean="0">
                <a:solidFill>
                  <a:schemeClr val="tx1">
                    <a:tint val="75000"/>
                  </a:schemeClr>
                </a:solidFill>
                <a:latin typeface="+mn-lt"/>
              </a:defRPr>
            </a:lvl1pPr>
          </a:lstStyle>
          <a:p>
            <a:pPr>
              <a:defRPr/>
            </a:pPr>
            <a:fld id="{C57B3171-C306-46A3-AF3A-45EED3E2FBCE}"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23" r:id="rId4"/>
    <p:sldLayoutId id="2147483824" r:id="rId5"/>
    <p:sldLayoutId id="2147483825" r:id="rId6"/>
    <p:sldLayoutId id="2147483826" r:id="rId7"/>
    <p:sldLayoutId id="2147483827" r:id="rId8"/>
    <p:sldLayoutId id="2147483828" r:id="rId9"/>
    <p:sldLayoutId id="2147483829" r:id="rId10"/>
    <p:sldLayoutId id="2147483836" r:id="rId11"/>
    <p:sldLayoutId id="2147483837" r:id="rId12"/>
    <p:sldLayoutId id="2147483838" r:id="rId13"/>
    <p:sldLayoutId id="2147483830" r:id="rId14"/>
    <p:sldLayoutId id="2147483831" r:id="rId15"/>
    <p:sldLayoutId id="2147483832" r:id="rId16"/>
    <p:sldLayoutId id="2147483839" r:id="rId17"/>
  </p:sldLayoutIdLst>
  <p:txStyles>
    <p:titleStyle>
      <a:lvl1pPr algn="r" rtl="0" fontAlgn="base">
        <a:lnSpc>
          <a:spcPct val="90000"/>
        </a:lnSpc>
        <a:spcBef>
          <a:spcPct val="0"/>
        </a:spcBef>
        <a:spcAft>
          <a:spcPct val="0"/>
        </a:spcAft>
        <a:defRPr sz="4000" kern="1200" cap="all">
          <a:solidFill>
            <a:schemeClr val="tx1"/>
          </a:solidFill>
          <a:latin typeface="+mj-lt"/>
          <a:ea typeface="+mj-ea"/>
          <a:cs typeface="+mj-cs"/>
        </a:defRPr>
      </a:lvl1pPr>
      <a:lvl2pPr algn="r" rtl="0" fontAlgn="base">
        <a:lnSpc>
          <a:spcPct val="90000"/>
        </a:lnSpc>
        <a:spcBef>
          <a:spcPct val="0"/>
        </a:spcBef>
        <a:spcAft>
          <a:spcPct val="0"/>
        </a:spcAft>
        <a:defRPr sz="4000">
          <a:solidFill>
            <a:schemeClr val="tx1"/>
          </a:solidFill>
          <a:latin typeface="Century Gothic" panose="020B0502020202020204" pitchFamily="34" charset="0"/>
        </a:defRPr>
      </a:lvl2pPr>
      <a:lvl3pPr algn="r" rtl="0" fontAlgn="base">
        <a:lnSpc>
          <a:spcPct val="90000"/>
        </a:lnSpc>
        <a:spcBef>
          <a:spcPct val="0"/>
        </a:spcBef>
        <a:spcAft>
          <a:spcPct val="0"/>
        </a:spcAft>
        <a:defRPr sz="4000">
          <a:solidFill>
            <a:schemeClr val="tx1"/>
          </a:solidFill>
          <a:latin typeface="Century Gothic" panose="020B0502020202020204" pitchFamily="34" charset="0"/>
        </a:defRPr>
      </a:lvl3pPr>
      <a:lvl4pPr algn="r" rtl="0" fontAlgn="base">
        <a:lnSpc>
          <a:spcPct val="90000"/>
        </a:lnSpc>
        <a:spcBef>
          <a:spcPct val="0"/>
        </a:spcBef>
        <a:spcAft>
          <a:spcPct val="0"/>
        </a:spcAft>
        <a:defRPr sz="4000">
          <a:solidFill>
            <a:schemeClr val="tx1"/>
          </a:solidFill>
          <a:latin typeface="Century Gothic" panose="020B0502020202020204" pitchFamily="34" charset="0"/>
        </a:defRPr>
      </a:lvl4pPr>
      <a:lvl5pPr algn="r" rtl="0" fontAlgn="base">
        <a:lnSpc>
          <a:spcPct val="90000"/>
        </a:lnSpc>
        <a:spcBef>
          <a:spcPct val="0"/>
        </a:spcBef>
        <a:spcAft>
          <a:spcPct val="0"/>
        </a:spcAft>
        <a:defRPr sz="4000">
          <a:solidFill>
            <a:schemeClr val="tx1"/>
          </a:solidFill>
          <a:latin typeface="Century Gothic" panose="020B0502020202020204" pitchFamily="34" charset="0"/>
        </a:defRPr>
      </a:lvl5pPr>
      <a:lvl6pPr marL="457200" algn="r" rtl="0" fontAlgn="base">
        <a:lnSpc>
          <a:spcPct val="90000"/>
        </a:lnSpc>
        <a:spcBef>
          <a:spcPct val="0"/>
        </a:spcBef>
        <a:spcAft>
          <a:spcPct val="0"/>
        </a:spcAft>
        <a:defRPr sz="4000">
          <a:solidFill>
            <a:schemeClr val="tx1"/>
          </a:solidFill>
          <a:latin typeface="Century Gothic" panose="020B0502020202020204" pitchFamily="34" charset="0"/>
        </a:defRPr>
      </a:lvl6pPr>
      <a:lvl7pPr marL="914400" algn="r" rtl="0" fontAlgn="base">
        <a:lnSpc>
          <a:spcPct val="90000"/>
        </a:lnSpc>
        <a:spcBef>
          <a:spcPct val="0"/>
        </a:spcBef>
        <a:spcAft>
          <a:spcPct val="0"/>
        </a:spcAft>
        <a:defRPr sz="4000">
          <a:solidFill>
            <a:schemeClr val="tx1"/>
          </a:solidFill>
          <a:latin typeface="Century Gothic" panose="020B0502020202020204" pitchFamily="34" charset="0"/>
        </a:defRPr>
      </a:lvl7pPr>
      <a:lvl8pPr marL="1371600" algn="r" rtl="0" fontAlgn="base">
        <a:lnSpc>
          <a:spcPct val="90000"/>
        </a:lnSpc>
        <a:spcBef>
          <a:spcPct val="0"/>
        </a:spcBef>
        <a:spcAft>
          <a:spcPct val="0"/>
        </a:spcAft>
        <a:defRPr sz="4000">
          <a:solidFill>
            <a:schemeClr val="tx1"/>
          </a:solidFill>
          <a:latin typeface="Century Gothic" panose="020B0502020202020204" pitchFamily="34" charset="0"/>
        </a:defRPr>
      </a:lvl8pPr>
      <a:lvl9pPr marL="1828800" algn="r" rtl="0" fontAlgn="base">
        <a:lnSpc>
          <a:spcPct val="90000"/>
        </a:lnSpc>
        <a:spcBef>
          <a:spcPct val="0"/>
        </a:spcBef>
        <a:spcAft>
          <a:spcPct val="0"/>
        </a:spcAft>
        <a:defRPr sz="4000">
          <a:solidFill>
            <a:schemeClr val="tx1"/>
          </a:solidFill>
          <a:latin typeface="Century Gothic" panose="020B0502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12221" y="1052736"/>
            <a:ext cx="9561513" cy="828549"/>
          </a:xfrm>
        </p:spPr>
        <p:txBody>
          <a:bodyPr>
            <a:normAutofit/>
          </a:bodyPr>
          <a:lstStyle/>
          <a:p>
            <a:pPr algn="ctr" fontAlgn="auto">
              <a:spcAft>
                <a:spcPts val="0"/>
              </a:spcAft>
              <a:defRPr/>
            </a:pPr>
            <a:r>
              <a:rPr lang="nl-NL"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Module </a:t>
            </a:r>
            <a:r>
              <a:rPr lang="nl-NL"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12: </a:t>
            </a:r>
            <a:r>
              <a:rPr lang="nl-NL"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verpleegtechnisch handelen </a:t>
            </a:r>
            <a:r>
              <a:rPr lang="nl-NL"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nl-NL"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243" name="Ondertitel 2"/>
          <p:cNvSpPr>
            <a:spLocks noGrp="1"/>
          </p:cNvSpPr>
          <p:nvPr>
            <p:ph type="subTitle" idx="1"/>
          </p:nvPr>
        </p:nvSpPr>
        <p:spPr>
          <a:xfrm>
            <a:off x="0" y="2414689"/>
            <a:ext cx="2236407" cy="1165624"/>
          </a:xfrm>
        </p:spPr>
        <p:txBody>
          <a:bodyPr/>
          <a:lstStyle/>
          <a:p>
            <a:r>
              <a:rPr lang="nl-NL" altLang="nl-NL" sz="2200" dirty="0" smtClean="0">
                <a:latin typeface="Arial" panose="020B0604020202020204" pitchFamily="34" charset="0"/>
                <a:cs typeface="Arial" panose="020B0604020202020204" pitchFamily="34" charset="0"/>
              </a:rPr>
              <a:t>Lesweek 4 – 5: Maagsonde </a:t>
            </a:r>
          </a:p>
        </p:txBody>
      </p:sp>
      <p:pic>
        <p:nvPicPr>
          <p:cNvPr id="10244"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3367" y="461241"/>
            <a:ext cx="216693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Afbeeldingsresultaat voor sondevoe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026" y="2389002"/>
            <a:ext cx="7002974" cy="4468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6625" y="260350"/>
            <a:ext cx="6376988" cy="1293813"/>
          </a:xfrm>
        </p:spPr>
        <p:txBody>
          <a:bodyPr/>
          <a:lstStyle/>
          <a:p>
            <a:pPr fontAlgn="auto">
              <a:spcAft>
                <a:spcPts val="0"/>
              </a:spcAft>
              <a:defRPr/>
            </a:pPr>
            <a:r>
              <a:rPr lang="nl-NL" dirty="0" smtClean="0">
                <a:latin typeface="Arial" panose="020B0604020202020204" pitchFamily="34" charset="0"/>
                <a:cs typeface="Arial" panose="020B0604020202020204" pitchFamily="34" charset="0"/>
              </a:rPr>
              <a:t>Materialen sondes</a:t>
            </a:r>
            <a:endParaRPr lang="nl-NL" dirty="0">
              <a:latin typeface="Arial" panose="020B0604020202020204" pitchFamily="34" charset="0"/>
              <a:cs typeface="Arial" panose="020B0604020202020204" pitchFamily="34" charset="0"/>
            </a:endParaRPr>
          </a:p>
        </p:txBody>
      </p:sp>
      <p:sp>
        <p:nvSpPr>
          <p:cNvPr id="25603" name="Tijdelijke aanduiding voor inhoud 2"/>
          <p:cNvSpPr>
            <a:spLocks noGrp="1"/>
          </p:cNvSpPr>
          <p:nvPr>
            <p:ph idx="1"/>
          </p:nvPr>
        </p:nvSpPr>
        <p:spPr/>
        <p:txBody>
          <a:bodyPr/>
          <a:lstStyle/>
          <a:p>
            <a:r>
              <a:rPr lang="nl-NL" altLang="nl-NL" sz="2800" smtClean="0">
                <a:latin typeface="Arial" panose="020B0604020202020204" pitchFamily="34" charset="0"/>
                <a:cs typeface="Arial" panose="020B0604020202020204" pitchFamily="34" charset="0"/>
              </a:rPr>
              <a:t>PVC sondes – 7 tot 10 dagen</a:t>
            </a:r>
          </a:p>
          <a:p>
            <a:endParaRPr lang="nl-NL" altLang="nl-NL" sz="2800" smtClean="0">
              <a:latin typeface="Arial" panose="020B0604020202020204" pitchFamily="34" charset="0"/>
              <a:cs typeface="Arial" panose="020B0604020202020204" pitchFamily="34" charset="0"/>
            </a:endParaRPr>
          </a:p>
          <a:p>
            <a:r>
              <a:rPr lang="nl-NL" altLang="nl-NL" sz="2800" smtClean="0">
                <a:latin typeface="Arial" panose="020B0604020202020204" pitchFamily="34" charset="0"/>
                <a:cs typeface="Arial" panose="020B0604020202020204" pitchFamily="34" charset="0"/>
              </a:rPr>
              <a:t>PUR sondes – 6 weken</a:t>
            </a:r>
          </a:p>
          <a:p>
            <a:endParaRPr lang="nl-NL" altLang="nl-NL" sz="2800" smtClean="0">
              <a:latin typeface="Arial" panose="020B0604020202020204" pitchFamily="34" charset="0"/>
              <a:cs typeface="Arial" panose="020B0604020202020204" pitchFamily="34" charset="0"/>
            </a:endParaRPr>
          </a:p>
          <a:p>
            <a:r>
              <a:rPr lang="nl-NL" altLang="nl-NL" sz="2800" smtClean="0">
                <a:latin typeface="Arial" panose="020B0604020202020204" pitchFamily="34" charset="0"/>
                <a:cs typeface="Arial" panose="020B0604020202020204" pitchFamily="34" charset="0"/>
              </a:rPr>
              <a:t>Siliconen sondes – 6 maanden</a:t>
            </a:r>
          </a:p>
          <a:p>
            <a:endParaRPr lang="nl-NL" altLang="nl-NL" sz="2800" smtClean="0">
              <a:latin typeface="Arial" panose="020B0604020202020204" pitchFamily="34" charset="0"/>
              <a:cs typeface="Arial" panose="020B0604020202020204" pitchFamily="34" charset="0"/>
            </a:endParaRPr>
          </a:p>
          <a:p>
            <a:r>
              <a:rPr lang="nl-NL" altLang="nl-NL" sz="2800" smtClean="0">
                <a:latin typeface="Arial" panose="020B0604020202020204" pitchFamily="34" charset="0"/>
                <a:cs typeface="Arial" panose="020B0604020202020204" pitchFamily="34" charset="0"/>
              </a:rPr>
              <a:t>Micro-sondes met voerdraad om in te brengen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650" y="404813"/>
            <a:ext cx="8010525" cy="1293812"/>
          </a:xfrm>
        </p:spPr>
        <p:txBody>
          <a:bodyPr>
            <a:noAutofit/>
          </a:bodyPr>
          <a:lstStyle/>
          <a:p>
            <a:pPr fontAlgn="auto">
              <a:spcAft>
                <a:spcPts val="0"/>
              </a:spcAft>
              <a:defRPr/>
            </a:pPr>
            <a:r>
              <a:rPr lang="nl-NL" sz="3600" dirty="0" err="1" smtClean="0">
                <a:latin typeface="Arial" panose="020B0604020202020204" pitchFamily="34" charset="0"/>
                <a:cs typeface="Arial" panose="020B0604020202020204" pitchFamily="34" charset="0"/>
              </a:rPr>
              <a:t>aandachts-punten</a:t>
            </a:r>
            <a:r>
              <a:rPr lang="nl-NL" sz="3600" dirty="0" smtClean="0">
                <a:latin typeface="Arial" panose="020B0604020202020204" pitchFamily="34" charset="0"/>
                <a:cs typeface="Arial" panose="020B0604020202020204" pitchFamily="34" charset="0"/>
              </a:rPr>
              <a:t> bij inbrengen maagsonde</a:t>
            </a:r>
            <a:endParaRPr lang="nl-NL" sz="3600" dirty="0">
              <a:latin typeface="Arial" panose="020B0604020202020204" pitchFamily="34" charset="0"/>
              <a:cs typeface="Arial" panose="020B0604020202020204" pitchFamily="34" charset="0"/>
            </a:endParaRPr>
          </a:p>
        </p:txBody>
      </p:sp>
      <p:sp>
        <p:nvSpPr>
          <p:cNvPr id="26627" name="Tijdelijke aanduiding voor inhoud 2"/>
          <p:cNvSpPr>
            <a:spLocks noGrp="1"/>
          </p:cNvSpPr>
          <p:nvPr>
            <p:ph idx="1"/>
          </p:nvPr>
        </p:nvSpPr>
        <p:spPr>
          <a:xfrm>
            <a:off x="395288" y="1846263"/>
            <a:ext cx="6872287" cy="4606925"/>
          </a:xfrm>
        </p:spPr>
        <p:txBody>
          <a:bodyPr/>
          <a:lstStyle/>
          <a:p>
            <a:r>
              <a:rPr lang="nl-NL" altLang="nl-NL" sz="2400" smtClean="0">
                <a:latin typeface="Arial" panose="020B0604020202020204" pitchFamily="34" charset="0"/>
                <a:cs typeface="Arial" panose="020B0604020202020204" pitchFamily="34" charset="0"/>
              </a:rPr>
              <a:t>Let op angst</a:t>
            </a:r>
          </a:p>
          <a:p>
            <a:r>
              <a:rPr lang="nl-NL" altLang="nl-NL" sz="2400" smtClean="0">
                <a:latin typeface="Arial" panose="020B0604020202020204" pitchFamily="34" charset="0"/>
                <a:cs typeface="Arial" panose="020B0604020202020204" pitchFamily="34" charset="0"/>
              </a:rPr>
              <a:t>Denk aan privacy</a:t>
            </a:r>
          </a:p>
          <a:p>
            <a:r>
              <a:rPr lang="nl-NL" altLang="nl-NL" sz="2400" smtClean="0">
                <a:latin typeface="Arial" panose="020B0604020202020204" pitchFamily="34" charset="0"/>
                <a:cs typeface="Arial" panose="020B0604020202020204" pitchFamily="34" charset="0"/>
              </a:rPr>
              <a:t>Toon begrip</a:t>
            </a:r>
          </a:p>
          <a:p>
            <a:r>
              <a:rPr lang="nl-NL" altLang="nl-NL" sz="2400" smtClean="0">
                <a:latin typeface="Arial" panose="020B0604020202020204" pitchFamily="34" charset="0"/>
                <a:cs typeface="Arial" panose="020B0604020202020204" pitchFamily="34" charset="0"/>
              </a:rPr>
              <a:t>Observeer de huidskleur / neus</a:t>
            </a:r>
          </a:p>
          <a:p>
            <a:r>
              <a:rPr lang="nl-NL" altLang="nl-NL" sz="2400" smtClean="0">
                <a:latin typeface="Arial" panose="020B0604020202020204" pitchFamily="34" charset="0"/>
                <a:cs typeface="Arial" panose="020B0604020202020204" pitchFamily="34" charset="0"/>
              </a:rPr>
              <a:t>Let op dislocatie in  mondholte / longen</a:t>
            </a:r>
          </a:p>
          <a:p>
            <a:endParaRPr lang="nl-NL" altLang="nl-NL" sz="2400" smtClean="0">
              <a:latin typeface="Arial" panose="020B0604020202020204" pitchFamily="34" charset="0"/>
              <a:cs typeface="Arial" panose="020B0604020202020204" pitchFamily="34" charset="0"/>
            </a:endParaRPr>
          </a:p>
          <a:p>
            <a:r>
              <a:rPr lang="nl-NL" altLang="nl-NL" sz="2400" smtClean="0">
                <a:latin typeface="Arial" panose="020B0604020202020204" pitchFamily="34" charset="0"/>
                <a:cs typeface="Arial" panose="020B0604020202020204" pitchFamily="34" charset="0"/>
              </a:rPr>
              <a:t>Na inbrengen maagsonde: let op mondverzorging !!</a:t>
            </a:r>
          </a:p>
        </p:txBody>
      </p:sp>
      <p:pic>
        <p:nvPicPr>
          <p:cNvPr id="26628" name="Picture 2" descr="\\san-all-01.summacollege.nl\jemi\Mijn Documenten\My Pictures\imagesCAIF4LT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2636838"/>
            <a:ext cx="177006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84438" y="188913"/>
            <a:ext cx="6376987" cy="1292225"/>
          </a:xfrm>
        </p:spPr>
        <p:txBody>
          <a:bodyPr/>
          <a:lstStyle/>
          <a:p>
            <a:pPr fontAlgn="auto">
              <a:spcAft>
                <a:spcPts val="0"/>
              </a:spcAft>
              <a:defRPr/>
            </a:pPr>
            <a:r>
              <a:rPr lang="nl-NL" dirty="0" smtClean="0">
                <a:latin typeface="Arial" panose="020B0604020202020204" pitchFamily="34" charset="0"/>
                <a:cs typeface="Arial" panose="020B0604020202020204" pitchFamily="34" charset="0"/>
              </a:rPr>
              <a:t>Beroepshouding</a:t>
            </a:r>
            <a:endParaRPr lang="nl-NL" dirty="0">
              <a:latin typeface="Arial" panose="020B0604020202020204" pitchFamily="34" charset="0"/>
              <a:cs typeface="Arial" panose="020B0604020202020204" pitchFamily="34" charset="0"/>
            </a:endParaRPr>
          </a:p>
        </p:txBody>
      </p:sp>
      <p:sp>
        <p:nvSpPr>
          <p:cNvPr id="28675" name="Tijdelijke aanduiding voor inhoud 2"/>
          <p:cNvSpPr>
            <a:spLocks noGrp="1"/>
          </p:cNvSpPr>
          <p:nvPr>
            <p:ph idx="1"/>
          </p:nvPr>
        </p:nvSpPr>
        <p:spPr>
          <a:xfrm>
            <a:off x="323850" y="1628775"/>
            <a:ext cx="8640763" cy="4495800"/>
          </a:xfrm>
        </p:spPr>
        <p:txBody>
          <a:bodyPr/>
          <a:lstStyle/>
          <a:p>
            <a:pPr marL="171450" indent="-171450"/>
            <a:r>
              <a:rPr lang="nl-NL" altLang="nl-NL" smtClean="0">
                <a:latin typeface="Arial" panose="020B0604020202020204" pitchFamily="34" charset="0"/>
                <a:cs typeface="Arial" panose="020B0604020202020204" pitchFamily="34" charset="0"/>
              </a:rPr>
              <a:t>De zorgvrager kan bang zijn voor de ‘slang’ die hij moet doorslikken en in zijn maag krijgt.</a:t>
            </a:r>
          </a:p>
          <a:p>
            <a:pPr marL="171450" indent="-171450"/>
            <a:r>
              <a:rPr lang="nl-NL" altLang="nl-NL" smtClean="0">
                <a:latin typeface="Arial" panose="020B0604020202020204" pitchFamily="34" charset="0"/>
                <a:cs typeface="Arial" panose="020B0604020202020204" pitchFamily="34" charset="0"/>
              </a:rPr>
              <a:t>Bij het inbrengen van de sonde kan de zorgvrager last krijgen van tranende ogen, hoesten, kokhalzen en misselijkheid. </a:t>
            </a:r>
          </a:p>
          <a:p>
            <a:pPr marL="171450" indent="-171450"/>
            <a:r>
              <a:rPr lang="nl-NL" altLang="nl-NL" smtClean="0">
                <a:latin typeface="Arial" panose="020B0604020202020204" pitchFamily="34" charset="0"/>
                <a:cs typeface="Arial" panose="020B0604020202020204" pitchFamily="34" charset="0"/>
              </a:rPr>
              <a:t>Zolang hij de sonde heeft, zal de zorgvrager de aanwezigheid ervan voelen, en ook dat is vervelend.</a:t>
            </a:r>
          </a:p>
          <a:p>
            <a:pPr marL="171450" indent="-171450"/>
            <a:r>
              <a:rPr lang="nl-NL" altLang="nl-NL" smtClean="0">
                <a:latin typeface="Arial" panose="020B0604020202020204" pitchFamily="34" charset="0"/>
                <a:cs typeface="Arial" panose="020B0604020202020204" pitchFamily="34" charset="0"/>
              </a:rPr>
              <a:t>Als je de sondevoeding in porties moet geven, duurt het toedienen van elke maaltijd ongeveer 30 minuten. </a:t>
            </a:r>
          </a:p>
          <a:p>
            <a:pPr marL="171450" indent="-171450"/>
            <a:r>
              <a:rPr lang="nl-NL" altLang="nl-NL" smtClean="0">
                <a:latin typeface="Arial" panose="020B0604020202020204" pitchFamily="34" charset="0"/>
                <a:cs typeface="Arial" panose="020B0604020202020204" pitchFamily="34" charset="0"/>
              </a:rPr>
              <a:t>Help zo nodig de zorgvrager in (half)zittende houding. </a:t>
            </a:r>
          </a:p>
          <a:p>
            <a:pPr marL="171450" indent="-171450"/>
            <a:r>
              <a:rPr lang="nl-NL" altLang="nl-NL" smtClean="0">
                <a:latin typeface="Arial" panose="020B0604020202020204" pitchFamily="34" charset="0"/>
                <a:cs typeface="Arial" panose="020B0604020202020204" pitchFamily="34" charset="0"/>
              </a:rPr>
              <a:t>Bij een langdurige toediening van sondevoeding kan de zorgvrager ongerust en onzeker over zijn toekomst worden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9" y="333375"/>
            <a:ext cx="8100392" cy="1151409"/>
          </a:xfrm>
        </p:spPr>
        <p:txBody>
          <a:bodyPr>
            <a:normAutofit/>
          </a:bodyPr>
          <a:lstStyle/>
          <a:p>
            <a:pPr fontAlgn="auto">
              <a:spcAft>
                <a:spcPts val="0"/>
              </a:spcAft>
              <a:defRPr/>
            </a:pPr>
            <a:r>
              <a:rPr lang="nl-NL" dirty="0" smtClean="0">
                <a:latin typeface="Arial" panose="020B0604020202020204" pitchFamily="34" charset="0"/>
                <a:cs typeface="Arial" panose="020B0604020202020204" pitchFamily="34" charset="0"/>
              </a:rPr>
              <a:t> (1)Inbrengen maagsonde</a:t>
            </a:r>
            <a:endParaRPr lang="nl-NL" dirty="0">
              <a:latin typeface="Arial" panose="020B0604020202020204" pitchFamily="34" charset="0"/>
              <a:cs typeface="Arial" panose="020B0604020202020204" pitchFamily="34" charset="0"/>
            </a:endParaRPr>
          </a:p>
        </p:txBody>
      </p:sp>
      <p:sp>
        <p:nvSpPr>
          <p:cNvPr id="30723" name="Tijdelijke aanduiding voor inhoud 2"/>
          <p:cNvSpPr>
            <a:spLocks noGrp="1"/>
          </p:cNvSpPr>
          <p:nvPr>
            <p:ph idx="1"/>
          </p:nvPr>
        </p:nvSpPr>
        <p:spPr>
          <a:xfrm>
            <a:off x="0" y="1484784"/>
            <a:ext cx="8910228" cy="4968552"/>
          </a:xfrm>
        </p:spPr>
        <p:txBody>
          <a:bodyPr/>
          <a:lstStyle/>
          <a:p>
            <a:r>
              <a:rPr lang="nl-NL" altLang="nl-NL" dirty="0" smtClean="0">
                <a:latin typeface="Arial" panose="020B0604020202020204" pitchFamily="34" charset="0"/>
                <a:cs typeface="Arial" panose="020B0604020202020204" pitchFamily="34" charset="0"/>
              </a:rPr>
              <a:t>Afmeten NEX-index en omrekenen met tabel = lengte slang</a:t>
            </a:r>
          </a:p>
          <a:p>
            <a:pPr lvl="1"/>
            <a:r>
              <a:rPr lang="nl-NL" altLang="nl-NL" dirty="0" err="1" smtClean="0">
                <a:latin typeface="Arial" panose="020B0604020202020204" pitchFamily="34" charset="0"/>
                <a:cs typeface="Arial" panose="020B0604020202020204" pitchFamily="34" charset="0"/>
              </a:rPr>
              <a:t>Nose</a:t>
            </a:r>
            <a:endParaRPr lang="nl-NL" altLang="nl-NL" dirty="0" smtClean="0">
              <a:latin typeface="Arial" panose="020B0604020202020204" pitchFamily="34" charset="0"/>
              <a:cs typeface="Arial" panose="020B0604020202020204" pitchFamily="34" charset="0"/>
            </a:endParaRPr>
          </a:p>
          <a:p>
            <a:pPr lvl="1"/>
            <a:r>
              <a:rPr lang="nl-NL" altLang="nl-NL" dirty="0" err="1" smtClean="0">
                <a:latin typeface="Arial" panose="020B0604020202020204" pitchFamily="34" charset="0"/>
                <a:cs typeface="Arial" panose="020B0604020202020204" pitchFamily="34" charset="0"/>
              </a:rPr>
              <a:t>Earlobe</a:t>
            </a:r>
            <a:endParaRPr lang="nl-NL" altLang="nl-NL" dirty="0" smtClean="0">
              <a:latin typeface="Arial" panose="020B0604020202020204" pitchFamily="34" charset="0"/>
              <a:cs typeface="Arial" panose="020B0604020202020204" pitchFamily="34" charset="0"/>
            </a:endParaRPr>
          </a:p>
          <a:p>
            <a:pPr lvl="1"/>
            <a:r>
              <a:rPr lang="nl-NL" altLang="nl-NL" dirty="0" err="1" smtClean="0">
                <a:latin typeface="Arial" panose="020B0604020202020204" pitchFamily="34" charset="0"/>
                <a:cs typeface="Arial" panose="020B0604020202020204" pitchFamily="34" charset="0"/>
              </a:rPr>
              <a:t>Xyphoïd</a:t>
            </a:r>
            <a:r>
              <a:rPr lang="nl-NL" altLang="nl-NL" dirty="0" smtClean="0">
                <a:latin typeface="Arial" panose="020B0604020202020204" pitchFamily="34" charset="0"/>
                <a:cs typeface="Arial" panose="020B0604020202020204" pitchFamily="34" charset="0"/>
              </a:rPr>
              <a:t>   </a:t>
            </a:r>
          </a:p>
          <a:p>
            <a:pPr marL="457200" lvl="1" indent="0">
              <a:buNone/>
            </a:pPr>
            <a:r>
              <a:rPr lang="nl-NL" altLang="nl-NL" dirty="0" smtClean="0">
                <a:latin typeface="Arial" panose="020B0604020202020204" pitchFamily="34" charset="0"/>
                <a:cs typeface="Arial" panose="020B0604020202020204" pitchFamily="34" charset="0"/>
              </a:rPr>
              <a:t>+ 10 erbij optellen </a:t>
            </a:r>
            <a:endParaRPr lang="nl-NL" altLang="nl-NL" dirty="0">
              <a:latin typeface="Arial" panose="020B0604020202020204" pitchFamily="34" charset="0"/>
              <a:cs typeface="Arial" panose="020B0604020202020204" pitchFamily="34" charset="0"/>
            </a:endParaRPr>
          </a:p>
          <a:p>
            <a:pPr marL="457200" lvl="1" indent="0">
              <a:buNone/>
            </a:pPr>
            <a:endParaRPr lang="nl-NL" altLang="nl-NL" dirty="0" smtClean="0">
              <a:latin typeface="Arial" panose="020B0604020202020204" pitchFamily="34" charset="0"/>
              <a:cs typeface="Arial" panose="020B0604020202020204" pitchFamily="34" charset="0"/>
            </a:endParaRPr>
          </a:p>
          <a:p>
            <a:r>
              <a:rPr lang="nl-NL" altLang="nl-NL" dirty="0" smtClean="0">
                <a:latin typeface="Arial" panose="020B0604020202020204" pitchFamily="34" charset="0"/>
                <a:cs typeface="Arial" panose="020B0604020202020204" pitchFamily="34" charset="0"/>
              </a:rPr>
              <a:t>Zorgvrager halfzittende houding aannemen </a:t>
            </a:r>
          </a:p>
          <a:p>
            <a:pPr marL="0" indent="0">
              <a:buNone/>
            </a:pPr>
            <a:r>
              <a:rPr lang="nl-NL" altLang="nl-NL" dirty="0" smtClean="0">
                <a:latin typeface="Arial" panose="020B0604020202020204" pitchFamily="34" charset="0"/>
                <a:cs typeface="Arial" panose="020B0604020202020204" pitchFamily="34" charset="0"/>
              </a:rPr>
              <a:t>(kunstgebit uit)</a:t>
            </a:r>
          </a:p>
          <a:p>
            <a:r>
              <a:rPr lang="nl-NL" altLang="nl-NL" dirty="0" smtClean="0">
                <a:latin typeface="Arial" panose="020B0604020202020204" pitchFamily="34" charset="0"/>
                <a:cs typeface="Arial" panose="020B0604020202020204" pitchFamily="34" charset="0"/>
              </a:rPr>
              <a:t>Sonde nat maken (glijdt beter)</a:t>
            </a:r>
          </a:p>
          <a:p>
            <a:r>
              <a:rPr lang="nl-NL" altLang="nl-NL" dirty="0" smtClean="0">
                <a:latin typeface="Arial" panose="020B0604020202020204" pitchFamily="34" charset="0"/>
                <a:cs typeface="Arial" panose="020B0604020202020204" pitchFamily="34" charset="0"/>
              </a:rPr>
              <a:t>Neus vrijmaken (snuiten)</a:t>
            </a:r>
          </a:p>
          <a:p>
            <a:r>
              <a:rPr lang="nl-NL" altLang="nl-NL" dirty="0" smtClean="0">
                <a:latin typeface="Arial" panose="020B0604020202020204" pitchFamily="34" charset="0"/>
                <a:cs typeface="Arial" panose="020B0604020202020204" pitchFamily="34" charset="0"/>
              </a:rPr>
              <a:t>Hoofd achterover </a:t>
            </a:r>
          </a:p>
          <a:p>
            <a:r>
              <a:rPr lang="nl-NL" altLang="nl-NL" dirty="0" smtClean="0">
                <a:latin typeface="Arial" panose="020B0604020202020204" pitchFamily="34" charset="0"/>
                <a:cs typeface="Arial" panose="020B0604020202020204" pitchFamily="34" charset="0"/>
              </a:rPr>
              <a:t>Schuif de sonde langzaam in de neus tot in de keelholte </a:t>
            </a:r>
          </a:p>
          <a:p>
            <a:endParaRPr lang="nl-NL" altLang="nl-NL" dirty="0" smtClean="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2060848"/>
            <a:ext cx="3172605" cy="331236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980729"/>
            <a:ext cx="8589858" cy="5877272"/>
          </a:xfrm>
        </p:spPr>
      </p:pic>
    </p:spTree>
    <p:extLst>
      <p:ext uri="{BB962C8B-B14F-4D97-AF65-F5344CB8AC3E}">
        <p14:creationId xmlns:p14="http://schemas.microsoft.com/office/powerpoint/2010/main" val="403014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098" name="Picture 2" descr="e-Xpert VBH: Inbrengen neusmaagsond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5289" y="1124744"/>
            <a:ext cx="7559547" cy="549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167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763588"/>
            <a:ext cx="7312065" cy="721196"/>
          </a:xfrm>
        </p:spPr>
        <p:txBody>
          <a:bodyPr/>
          <a:lstStyle/>
          <a:p>
            <a:r>
              <a:rPr lang="nl-NL" dirty="0" smtClean="0">
                <a:latin typeface="Arial" panose="020B0604020202020204" pitchFamily="34" charset="0"/>
                <a:cs typeface="Arial" panose="020B0604020202020204" pitchFamily="34" charset="0"/>
              </a:rPr>
              <a:t>(2)Inbrengen </a:t>
            </a:r>
            <a:r>
              <a:rPr lang="nl-NL" dirty="0">
                <a:latin typeface="Arial" panose="020B0604020202020204" pitchFamily="34" charset="0"/>
                <a:cs typeface="Arial" panose="020B0604020202020204" pitchFamily="34" charset="0"/>
              </a:rPr>
              <a:t>maagsonde</a:t>
            </a:r>
            <a:endParaRPr lang="nl-NL" dirty="0"/>
          </a:p>
        </p:txBody>
      </p:sp>
      <p:sp>
        <p:nvSpPr>
          <p:cNvPr id="3" name="Tijdelijke aanduiding voor inhoud 2"/>
          <p:cNvSpPr>
            <a:spLocks noGrp="1"/>
          </p:cNvSpPr>
          <p:nvPr>
            <p:ph sz="half" idx="1"/>
          </p:nvPr>
        </p:nvSpPr>
        <p:spPr>
          <a:xfrm>
            <a:off x="395536" y="1497895"/>
            <a:ext cx="5616624" cy="5126420"/>
          </a:xfrm>
        </p:spPr>
        <p:txBody>
          <a:bodyPr/>
          <a:lstStyle/>
          <a:p>
            <a:pPr fontAlgn="auto">
              <a:spcAft>
                <a:spcPts val="0"/>
              </a:spcAft>
              <a:defRPr/>
            </a:pPr>
            <a:r>
              <a:rPr lang="nl-NL" dirty="0">
                <a:latin typeface="Arial" panose="020B0604020202020204" pitchFamily="34" charset="0"/>
                <a:cs typeface="Arial" panose="020B0604020202020204" pitchFamily="34" charset="0"/>
              </a:rPr>
              <a:t>Zorgvrager naar voren laten buigen (zo sluit het strottenklepje de luchtpijp af)</a:t>
            </a:r>
          </a:p>
          <a:p>
            <a:pPr fontAlgn="auto">
              <a:spcAft>
                <a:spcPts val="0"/>
              </a:spcAft>
              <a:defRPr/>
            </a:pPr>
            <a:endParaRPr lang="nl-NL" dirty="0">
              <a:latin typeface="Arial" panose="020B0604020202020204" pitchFamily="34" charset="0"/>
              <a:cs typeface="Arial" panose="020B0604020202020204" pitchFamily="34" charset="0"/>
            </a:endParaRPr>
          </a:p>
          <a:p>
            <a:pPr fontAlgn="auto">
              <a:spcAft>
                <a:spcPts val="0"/>
              </a:spcAft>
              <a:defRPr/>
            </a:pPr>
            <a:r>
              <a:rPr lang="nl-NL" dirty="0">
                <a:latin typeface="Arial" panose="020B0604020202020204" pitchFamily="34" charset="0"/>
                <a:cs typeface="Arial" panose="020B0604020202020204" pitchFamily="34" charset="0"/>
              </a:rPr>
              <a:t>Zorgvrager laten slikken eventueel slokjes water laten drinken</a:t>
            </a:r>
          </a:p>
          <a:p>
            <a:pPr fontAlgn="auto">
              <a:spcAft>
                <a:spcPts val="0"/>
              </a:spcAft>
              <a:defRPr/>
            </a:pPr>
            <a:endParaRPr lang="nl-NL" dirty="0">
              <a:latin typeface="Arial" panose="020B0604020202020204" pitchFamily="34" charset="0"/>
              <a:cs typeface="Arial" panose="020B0604020202020204" pitchFamily="34" charset="0"/>
            </a:endParaRPr>
          </a:p>
          <a:p>
            <a:pPr fontAlgn="auto">
              <a:spcAft>
                <a:spcPts val="0"/>
              </a:spcAft>
              <a:defRPr/>
            </a:pPr>
            <a:r>
              <a:rPr lang="nl-NL" dirty="0">
                <a:latin typeface="Arial" panose="020B0604020202020204" pitchFamily="34" charset="0"/>
                <a:cs typeface="Arial" panose="020B0604020202020204" pitchFamily="34" charset="0"/>
              </a:rPr>
              <a:t>Schuif de sonde door tot de door jou aangegeven markering</a:t>
            </a:r>
          </a:p>
          <a:p>
            <a:pPr fontAlgn="auto">
              <a:spcAft>
                <a:spcPts val="0"/>
              </a:spcAft>
              <a:defRPr/>
            </a:pPr>
            <a:endParaRPr lang="nl-NL" dirty="0">
              <a:latin typeface="Arial" panose="020B0604020202020204" pitchFamily="34" charset="0"/>
              <a:cs typeface="Arial" panose="020B0604020202020204" pitchFamily="34" charset="0"/>
            </a:endParaRPr>
          </a:p>
          <a:p>
            <a:pPr fontAlgn="auto">
              <a:spcAft>
                <a:spcPts val="0"/>
              </a:spcAft>
              <a:defRPr/>
            </a:pPr>
            <a:r>
              <a:rPr lang="nl-NL" dirty="0">
                <a:latin typeface="Arial" panose="020B0604020202020204" pitchFamily="34" charset="0"/>
                <a:cs typeface="Arial" panose="020B0604020202020204" pitchFamily="34" charset="0"/>
              </a:rPr>
              <a:t>Controleer of de sonde niet opgekruld is in de keelholte</a:t>
            </a:r>
          </a:p>
          <a:p>
            <a:pPr fontAlgn="auto">
              <a:spcAft>
                <a:spcPts val="0"/>
              </a:spcAft>
              <a:defRPr/>
            </a:pPr>
            <a:endParaRPr lang="nl-NL" dirty="0">
              <a:latin typeface="Arial" panose="020B0604020202020204" pitchFamily="34" charset="0"/>
              <a:cs typeface="Arial" panose="020B0604020202020204" pitchFamily="34" charset="0"/>
            </a:endParaRPr>
          </a:p>
          <a:p>
            <a:pPr fontAlgn="auto">
              <a:spcAft>
                <a:spcPts val="0"/>
              </a:spcAft>
              <a:defRPr/>
            </a:pPr>
            <a:r>
              <a:rPr lang="nl-NL" dirty="0">
                <a:latin typeface="Arial" panose="020B0604020202020204" pitchFamily="34" charset="0"/>
                <a:cs typeface="Arial" panose="020B0604020202020204" pitchFamily="34" charset="0"/>
              </a:rPr>
              <a:t>Fixeer de sonde met een pleister</a:t>
            </a:r>
          </a:p>
          <a:p>
            <a:endParaRPr lang="nl-NL" dirty="0"/>
          </a:p>
        </p:txBody>
      </p:sp>
      <p:pic>
        <p:nvPicPr>
          <p:cNvPr id="5" name="Tijdelijke aanduiding voor inhoud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12160" y="2829088"/>
            <a:ext cx="2847569" cy="3795227"/>
          </a:xfrm>
          <a:prstGeom prst="rect">
            <a:avLst/>
          </a:prstGeom>
        </p:spPr>
      </p:pic>
    </p:spTree>
    <p:extLst>
      <p:ext uri="{BB962C8B-B14F-4D97-AF65-F5344CB8AC3E}">
        <p14:creationId xmlns:p14="http://schemas.microsoft.com/office/powerpoint/2010/main" val="762273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36550" y="1052513"/>
            <a:ext cx="3635375" cy="2727325"/>
          </a:xfrm>
        </p:spPr>
      </p:pic>
      <p:sp>
        <p:nvSpPr>
          <p:cNvPr id="2" name="Titel 1"/>
          <p:cNvSpPr>
            <a:spLocks noGrp="1"/>
          </p:cNvSpPr>
          <p:nvPr>
            <p:ph type="title"/>
          </p:nvPr>
        </p:nvSpPr>
        <p:spPr>
          <a:xfrm>
            <a:off x="2484438" y="742950"/>
            <a:ext cx="6376987" cy="1292225"/>
          </a:xfrm>
        </p:spPr>
        <p:txBody>
          <a:bodyPr/>
          <a:lstStyle/>
          <a:p>
            <a:pPr fontAlgn="auto">
              <a:spcAft>
                <a:spcPts val="0"/>
              </a:spcAft>
              <a:defRPr/>
            </a:pPr>
            <a:endParaRPr lang="nl-NL"/>
          </a:p>
        </p:txBody>
      </p:sp>
      <p:pic>
        <p:nvPicPr>
          <p:cNvPr id="32772" name="Afbeelding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5175" y="334963"/>
            <a:ext cx="3668713"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Afbeelding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090988"/>
            <a:ext cx="312102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Afbeelding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3440113"/>
            <a:ext cx="4122737"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0" y="763588"/>
            <a:ext cx="6498555" cy="1293812"/>
          </a:xfrm>
        </p:spPr>
        <p:txBody>
          <a:bodyPr/>
          <a:lstStyle/>
          <a:p>
            <a:pPr fontAlgn="auto">
              <a:spcAft>
                <a:spcPts val="0"/>
              </a:spcAft>
              <a:defRPr/>
            </a:pPr>
            <a:r>
              <a:rPr lang="nl-NL" dirty="0" smtClean="0">
                <a:latin typeface="Arial" panose="020B0604020202020204" pitchFamily="34" charset="0"/>
                <a:cs typeface="Arial" panose="020B0604020202020204" pitchFamily="34" charset="0"/>
              </a:rPr>
              <a:t>Controleren ligging sonde</a:t>
            </a:r>
            <a:endParaRPr lang="nl-NL" dirty="0">
              <a:latin typeface="Arial" panose="020B0604020202020204" pitchFamily="34" charset="0"/>
              <a:cs typeface="Arial" panose="020B0604020202020204" pitchFamily="34" charset="0"/>
            </a:endParaRPr>
          </a:p>
        </p:txBody>
      </p:sp>
      <p:sp>
        <p:nvSpPr>
          <p:cNvPr id="33795" name="Tijdelijke aanduiding voor inhoud 2"/>
          <p:cNvSpPr>
            <a:spLocks noGrp="1"/>
          </p:cNvSpPr>
          <p:nvPr>
            <p:ph idx="1"/>
          </p:nvPr>
        </p:nvSpPr>
        <p:spPr>
          <a:xfrm>
            <a:off x="107504" y="1844824"/>
            <a:ext cx="7704856" cy="5013176"/>
          </a:xfrm>
        </p:spPr>
        <p:txBody>
          <a:bodyPr/>
          <a:lstStyle/>
          <a:p>
            <a:r>
              <a:rPr lang="nl-NL" altLang="nl-NL" dirty="0" smtClean="0">
                <a:latin typeface="Arial" panose="020B0604020202020204" pitchFamily="34" charset="0"/>
                <a:cs typeface="Arial" panose="020B0604020202020204" pitchFamily="34" charset="0"/>
              </a:rPr>
              <a:t>Na inbrengen, en voor het toedienen van sondevoeding moet gecontroleerd worden of de sonde nog op de juiste plek zit. </a:t>
            </a:r>
          </a:p>
          <a:p>
            <a:pPr marL="0" indent="0">
              <a:buNone/>
            </a:pPr>
            <a:endParaRPr lang="nl-NL" altLang="nl-NL" dirty="0">
              <a:latin typeface="Arial" panose="020B0604020202020204" pitchFamily="34" charset="0"/>
              <a:cs typeface="Arial" panose="020B0604020202020204" pitchFamily="34" charset="0"/>
            </a:endParaRPr>
          </a:p>
          <a:p>
            <a:pPr marL="0" indent="0">
              <a:buNone/>
            </a:pPr>
            <a:r>
              <a:rPr lang="nl-NL" altLang="nl-NL" b="1" dirty="0" smtClean="0">
                <a:latin typeface="Arial" panose="020B0604020202020204" pitchFamily="34" charset="0"/>
                <a:cs typeface="Arial" panose="020B0604020202020204" pitchFamily="34" charset="0"/>
              </a:rPr>
              <a:t>3 methoden:</a:t>
            </a:r>
          </a:p>
          <a:p>
            <a:pPr marL="0" indent="0">
              <a:buNone/>
            </a:pPr>
            <a:r>
              <a:rPr lang="nl-NL" altLang="nl-NL" sz="2200" b="1" dirty="0" smtClean="0">
                <a:solidFill>
                  <a:srgbClr val="FF0000"/>
                </a:solidFill>
                <a:latin typeface="Arial" panose="020B0604020202020204" pitchFamily="34" charset="0"/>
                <a:cs typeface="Arial" panose="020B0604020202020204" pitchFamily="34" charset="0"/>
              </a:rPr>
              <a:t>Auscultatie</a:t>
            </a:r>
            <a:r>
              <a:rPr lang="nl-NL" altLang="nl-NL" sz="2200" dirty="0" smtClean="0">
                <a:solidFill>
                  <a:srgbClr val="FF0000"/>
                </a:solidFill>
                <a:latin typeface="Arial" panose="020B0604020202020204" pitchFamily="34" charset="0"/>
                <a:cs typeface="Arial" panose="020B0604020202020204" pitchFamily="34" charset="0"/>
              </a:rPr>
              <a:t>: kleine hoeveelheid lucht inbrengen met een spuit en luisteren met een stethoscoop naar borrelend geluid. (NIET BETROUWBAAR)</a:t>
            </a:r>
          </a:p>
          <a:p>
            <a:pPr marL="0" indent="0">
              <a:buNone/>
            </a:pPr>
            <a:r>
              <a:rPr lang="nl-NL" altLang="nl-NL" sz="2200" b="1" dirty="0" smtClean="0">
                <a:solidFill>
                  <a:srgbClr val="00B050"/>
                </a:solidFill>
                <a:latin typeface="Arial" panose="020B0604020202020204" pitchFamily="34" charset="0"/>
                <a:cs typeface="Arial" panose="020B0604020202020204" pitchFamily="34" charset="0"/>
              </a:rPr>
              <a:t>PH waarde bepalen</a:t>
            </a:r>
            <a:r>
              <a:rPr lang="nl-NL" altLang="nl-NL" sz="2200" dirty="0" smtClean="0">
                <a:solidFill>
                  <a:srgbClr val="00B050"/>
                </a:solidFill>
                <a:latin typeface="Arial" panose="020B0604020202020204" pitchFamily="34" charset="0"/>
                <a:cs typeface="Arial" panose="020B0604020202020204" pitchFamily="34" charset="0"/>
              </a:rPr>
              <a:t>: optrekken maagsap en aanbrengen op een teststrip. PH lager dan 5,5 – sonde zit goed (BETROUWBAAR) </a:t>
            </a:r>
          </a:p>
          <a:p>
            <a:pPr marL="0" indent="0">
              <a:buNone/>
            </a:pPr>
            <a:endParaRPr lang="nl-NL" altLang="nl-NL" b="1" dirty="0">
              <a:solidFill>
                <a:srgbClr val="00B050"/>
              </a:solidFill>
              <a:latin typeface="Arial" panose="020B0604020202020204" pitchFamily="34" charset="0"/>
              <a:cs typeface="Arial" panose="020B0604020202020204" pitchFamily="34" charset="0"/>
            </a:endParaRPr>
          </a:p>
          <a:p>
            <a:pPr marL="0" indent="0">
              <a:buNone/>
            </a:pPr>
            <a:r>
              <a:rPr lang="nl-NL" altLang="nl-NL" sz="2200" b="1" dirty="0" smtClean="0">
                <a:solidFill>
                  <a:srgbClr val="00B050"/>
                </a:solidFill>
                <a:latin typeface="Arial" panose="020B0604020202020204" pitchFamily="34" charset="0"/>
                <a:cs typeface="Arial" panose="020B0604020202020204" pitchFamily="34" charset="0"/>
              </a:rPr>
              <a:t>X-Thorax</a:t>
            </a:r>
            <a:r>
              <a:rPr lang="nl-NL" altLang="nl-NL" sz="2200" dirty="0" smtClean="0">
                <a:solidFill>
                  <a:srgbClr val="00B050"/>
                </a:solidFill>
                <a:latin typeface="Arial" panose="020B0604020202020204" pitchFamily="34" charset="0"/>
                <a:cs typeface="Arial" panose="020B0604020202020204" pitchFamily="34" charset="0"/>
              </a:rPr>
              <a:t> bij twijfel (BETROUWBAAR, GEEN VOORKEUR</a:t>
            </a:r>
          </a:p>
        </p:txBody>
      </p:sp>
      <p:pic>
        <p:nvPicPr>
          <p:cNvPr id="3" name="Afbeelding 2"/>
          <p:cNvPicPr>
            <a:picLocks noChangeAspect="1"/>
          </p:cNvPicPr>
          <p:nvPr/>
        </p:nvPicPr>
        <p:blipFill>
          <a:blip r:embed="rId3"/>
          <a:stretch>
            <a:fillRect/>
          </a:stretch>
        </p:blipFill>
        <p:spPr>
          <a:xfrm>
            <a:off x="7342390" y="2600162"/>
            <a:ext cx="1677856" cy="172819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237381" cy="6858000"/>
          </a:xfrm>
        </p:spPr>
      </p:pic>
    </p:spTree>
    <p:extLst>
      <p:ext uri="{BB962C8B-B14F-4D97-AF65-F5344CB8AC3E}">
        <p14:creationId xmlns:p14="http://schemas.microsoft.com/office/powerpoint/2010/main" val="2407587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268538" y="260350"/>
            <a:ext cx="6376987" cy="1293813"/>
          </a:xfrm>
        </p:spPr>
        <p:txBody>
          <a:bodyPr/>
          <a:lstStyle/>
          <a:p>
            <a:pPr fontAlgn="auto">
              <a:spcAft>
                <a:spcPts val="0"/>
              </a:spcAft>
              <a:defRPr/>
            </a:pPr>
            <a:r>
              <a:rPr lang="nl-NL" dirty="0" smtClean="0">
                <a:latin typeface="Arial" panose="020B0604020202020204" pitchFamily="34" charset="0"/>
                <a:cs typeface="Arial" panose="020B0604020202020204" pitchFamily="34" charset="0"/>
              </a:rPr>
              <a:t>Sondevoeding</a:t>
            </a:r>
            <a:endParaRPr lang="nl-NL" dirty="0">
              <a:latin typeface="Arial" panose="020B0604020202020204" pitchFamily="34" charset="0"/>
              <a:cs typeface="Arial" panose="020B0604020202020204" pitchFamily="34" charset="0"/>
            </a:endParaRPr>
          </a:p>
        </p:txBody>
      </p:sp>
      <p:sp>
        <p:nvSpPr>
          <p:cNvPr id="11267" name="Tijdelijke aanduiding voor inhoud 4"/>
          <p:cNvSpPr>
            <a:spLocks noGrp="1"/>
          </p:cNvSpPr>
          <p:nvPr>
            <p:ph idx="1"/>
          </p:nvPr>
        </p:nvSpPr>
        <p:spPr>
          <a:xfrm>
            <a:off x="611188" y="1666875"/>
            <a:ext cx="8034337" cy="5191125"/>
          </a:xfrm>
        </p:spPr>
        <p:txBody>
          <a:bodyPr/>
          <a:lstStyle/>
          <a:p>
            <a:r>
              <a:rPr lang="nl-NL" altLang="nl-NL" b="1" u="sng" dirty="0" smtClean="0">
                <a:latin typeface="Arial" panose="020B0604020202020204" pitchFamily="34" charset="0"/>
                <a:cs typeface="Arial" panose="020B0604020202020204" pitchFamily="34" charset="0"/>
              </a:rPr>
              <a:t>Wanneer</a:t>
            </a:r>
            <a:r>
              <a:rPr lang="nl-NL" altLang="nl-NL" dirty="0" smtClean="0">
                <a:latin typeface="Arial" panose="020B0604020202020204" pitchFamily="34" charset="0"/>
                <a:cs typeface="Arial" panose="020B0604020202020204" pitchFamily="34" charset="0"/>
              </a:rPr>
              <a:t> de zorgvrager niet in staat is op een normale manier voeding tot zich te nemen. Voeden met sonde via de neus of mond. Soms door de maagwand.</a:t>
            </a:r>
          </a:p>
          <a:p>
            <a:pPr marL="0" indent="0">
              <a:buNone/>
            </a:pPr>
            <a:endParaRPr lang="nl-NL" altLang="nl-NL" u="sng" dirty="0" smtClean="0">
              <a:latin typeface="Arial" panose="020B0604020202020204" pitchFamily="34" charset="0"/>
              <a:cs typeface="Arial" panose="020B0604020202020204" pitchFamily="34" charset="0"/>
            </a:endParaRPr>
          </a:p>
          <a:p>
            <a:r>
              <a:rPr lang="nl-NL" altLang="nl-NL" dirty="0" smtClean="0">
                <a:latin typeface="Arial" panose="020B0604020202020204" pitchFamily="34" charset="0"/>
                <a:cs typeface="Arial" panose="020B0604020202020204" pitchFamily="34" charset="0"/>
              </a:rPr>
              <a:t>Je moet weten hoe sondevoeding is samengesteld en hoe je een sonde in moet brengen. Je moet weten hoe, wanneer en aan wie je afwijkende gegevens moet rapporteren en welke maatregelen je moet nemen als er complicaties optreden.</a:t>
            </a:r>
          </a:p>
          <a:p>
            <a:endParaRPr lang="nl-NL" altLang="nl-NL"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Observatiepunten inbrengen</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lstStyle/>
          <a:p>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Benauwdheid en hoesten </a:t>
            </a:r>
            <a:r>
              <a:rPr lang="nl-NL" dirty="0" smtClean="0">
                <a:latin typeface="Arial" panose="020B0604020202020204" pitchFamily="34" charset="0"/>
                <a:cs typeface="Arial" panose="020B0604020202020204" pitchFamily="34" charset="0"/>
                <a:sym typeface="Wingdings" panose="05000000000000000000" pitchFamily="2" charset="2"/>
              </a:rPr>
              <a:t> mogelijk in luchtpijp</a:t>
            </a:r>
          </a:p>
          <a:p>
            <a:endParaRPr lang="nl-NL" dirty="0" smtClean="0">
              <a:latin typeface="Arial" panose="020B0604020202020204" pitchFamily="34" charset="0"/>
              <a:cs typeface="Arial" panose="020B0604020202020204" pitchFamily="34" charset="0"/>
              <a:sym typeface="Wingdings" panose="05000000000000000000" pitchFamily="2" charset="2"/>
            </a:endParaRPr>
          </a:p>
          <a:p>
            <a:r>
              <a:rPr lang="nl-NL" dirty="0" smtClean="0">
                <a:latin typeface="Arial" panose="020B0604020202020204" pitchFamily="34" charset="0"/>
                <a:cs typeface="Arial" panose="020B0604020202020204" pitchFamily="34" charset="0"/>
                <a:sym typeface="Wingdings" panose="05000000000000000000" pitchFamily="2" charset="2"/>
              </a:rPr>
              <a:t>Het niet verder doorschuiven van de sonde  mogelijke weerstand in neus of opkrullen van sonde in mond of keelholte</a:t>
            </a:r>
          </a:p>
          <a:p>
            <a:endParaRPr lang="nl-NL" dirty="0" smtClean="0">
              <a:latin typeface="Arial" panose="020B0604020202020204" pitchFamily="34" charset="0"/>
              <a:cs typeface="Arial" panose="020B0604020202020204" pitchFamily="34" charset="0"/>
              <a:sym typeface="Wingdings" panose="05000000000000000000" pitchFamily="2" charset="2"/>
            </a:endParaRPr>
          </a:p>
          <a:p>
            <a:r>
              <a:rPr lang="nl-NL" dirty="0" smtClean="0">
                <a:latin typeface="Arial" panose="020B0604020202020204" pitchFamily="34" charset="0"/>
                <a:cs typeface="Arial" panose="020B0604020202020204" pitchFamily="34" charset="0"/>
                <a:sym typeface="Wingdings" panose="05000000000000000000" pitchFamily="2" charset="2"/>
              </a:rPr>
              <a:t>Geen maagretentie  tegen de maagwand aangedrukte sonde, iets terug halen en nogmaals retentie bepalen</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9423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5875" y="404813"/>
            <a:ext cx="6378575" cy="1292225"/>
          </a:xfrm>
        </p:spPr>
        <p:txBody>
          <a:bodyPr/>
          <a:lstStyle/>
          <a:p>
            <a:pPr fontAlgn="auto">
              <a:spcAft>
                <a:spcPts val="0"/>
              </a:spcAft>
              <a:defRPr/>
            </a:pPr>
            <a:r>
              <a:rPr lang="nl-NL" dirty="0" smtClean="0">
                <a:latin typeface="Arial" panose="020B0604020202020204" pitchFamily="34" charset="0"/>
                <a:cs typeface="Arial" panose="020B0604020202020204" pitchFamily="34" charset="0"/>
              </a:rPr>
              <a:t>Bij welke cliënten</a:t>
            </a:r>
            <a:endParaRPr lang="nl-NL" dirty="0">
              <a:latin typeface="Arial" panose="020B0604020202020204" pitchFamily="34" charset="0"/>
              <a:cs typeface="Arial" panose="020B0604020202020204" pitchFamily="34" charset="0"/>
            </a:endParaRPr>
          </a:p>
        </p:txBody>
      </p:sp>
      <p:sp>
        <p:nvSpPr>
          <p:cNvPr id="12291" name="Tijdelijke aanduiding voor inhoud 2"/>
          <p:cNvSpPr>
            <a:spLocks noGrp="1"/>
          </p:cNvSpPr>
          <p:nvPr>
            <p:ph idx="1"/>
          </p:nvPr>
        </p:nvSpPr>
        <p:spPr/>
        <p:txBody>
          <a:bodyPr/>
          <a:lstStyle/>
          <a:p>
            <a:pPr marL="0" indent="0">
              <a:buFont typeface="Wingdings" panose="05000000000000000000" pitchFamily="2" charset="2"/>
              <a:buNone/>
            </a:pPr>
            <a:r>
              <a:rPr lang="nl-NL" altLang="nl-NL" smtClean="0"/>
              <a:t> </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2060575"/>
            <a:ext cx="9132887"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17725" y="188913"/>
            <a:ext cx="7026275" cy="1292225"/>
          </a:xfrm>
        </p:spPr>
        <p:txBody>
          <a:bodyPr/>
          <a:lstStyle/>
          <a:p>
            <a:pPr fontAlgn="auto">
              <a:spcAft>
                <a:spcPts val="0"/>
              </a:spcAft>
              <a:defRPr/>
            </a:pPr>
            <a:r>
              <a:rPr lang="nl-NL" dirty="0" smtClean="0">
                <a:latin typeface="Arial" panose="020B0604020202020204" pitchFamily="34" charset="0"/>
                <a:cs typeface="Arial" panose="020B0604020202020204" pitchFamily="34" charset="0"/>
              </a:rPr>
              <a:t>Wat is sondevoeding?</a:t>
            </a:r>
          </a:p>
        </p:txBody>
      </p:sp>
      <p:sp>
        <p:nvSpPr>
          <p:cNvPr id="22531" name="Rectangle 3"/>
          <p:cNvSpPr>
            <a:spLocks noGrp="1" noChangeArrowheads="1"/>
          </p:cNvSpPr>
          <p:nvPr>
            <p:ph idx="1"/>
          </p:nvPr>
        </p:nvSpPr>
        <p:spPr>
          <a:xfrm>
            <a:off x="323850" y="1481138"/>
            <a:ext cx="7812088" cy="5067300"/>
          </a:xfrm>
          <a:extLst/>
        </p:spPr>
        <p:txBody>
          <a:bodyPr rtlCol="0">
            <a:normAutofit lnSpcReduction="10000"/>
          </a:bodyPr>
          <a:lstStyle/>
          <a:p>
            <a:pPr fontAlgn="auto">
              <a:spcAft>
                <a:spcPts val="0"/>
              </a:spcAft>
              <a:defRPr/>
            </a:pPr>
            <a:r>
              <a:rPr lang="nl-NL" altLang="nl-NL" sz="2400" dirty="0" smtClean="0">
                <a:latin typeface="Arial" panose="020B0604020202020204" pitchFamily="34" charset="0"/>
                <a:cs typeface="Arial" panose="020B0604020202020204" pitchFamily="34" charset="0"/>
              </a:rPr>
              <a:t>Sondevoeding is een dun vloeibare voeding die via een slangetje het lichaam inloopt. </a:t>
            </a:r>
          </a:p>
          <a:p>
            <a:pPr fontAlgn="auto">
              <a:spcAft>
                <a:spcPts val="0"/>
              </a:spcAft>
              <a:defRPr/>
            </a:pPr>
            <a:endParaRPr lang="nl-NL" altLang="nl-NL" sz="2400" dirty="0" smtClean="0">
              <a:latin typeface="Arial" panose="020B0604020202020204" pitchFamily="34" charset="0"/>
              <a:cs typeface="Arial" panose="020B0604020202020204" pitchFamily="34" charset="0"/>
            </a:endParaRPr>
          </a:p>
          <a:p>
            <a:pPr fontAlgn="auto">
              <a:spcAft>
                <a:spcPts val="0"/>
              </a:spcAft>
              <a:defRPr/>
            </a:pPr>
            <a:r>
              <a:rPr lang="nl-NL" altLang="nl-NL" sz="2400" dirty="0">
                <a:latin typeface="Arial" panose="020B0604020202020204" pitchFamily="34" charset="0"/>
                <a:cs typeface="Arial" panose="020B0604020202020204" pitchFamily="34" charset="0"/>
              </a:rPr>
              <a:t>S</a:t>
            </a:r>
            <a:r>
              <a:rPr lang="nl-NL" altLang="nl-NL" sz="2400" dirty="0" smtClean="0">
                <a:latin typeface="Arial" panose="020B0604020202020204" pitchFamily="34" charset="0"/>
                <a:cs typeface="Arial" panose="020B0604020202020204" pitchFamily="34" charset="0"/>
              </a:rPr>
              <a:t>ondevoeding varianten bevatten alle voedingsstoffen die de patiënt nodig heeft zoals eiwitten, vetten, koolhydraten, vitamines en mineralen. </a:t>
            </a:r>
          </a:p>
          <a:p>
            <a:pPr lvl="1" fontAlgn="auto">
              <a:spcAft>
                <a:spcPts val="0"/>
              </a:spcAft>
              <a:defRPr/>
            </a:pPr>
            <a:r>
              <a:rPr lang="nl-NL" altLang="nl-NL" sz="2200" dirty="0" smtClean="0">
                <a:latin typeface="Arial" panose="020B0604020202020204" pitchFamily="34" charset="0"/>
                <a:cs typeface="Arial" panose="020B0604020202020204" pitchFamily="34" charset="0"/>
              </a:rPr>
              <a:t>Polymere voeding</a:t>
            </a:r>
          </a:p>
          <a:p>
            <a:pPr lvl="1" fontAlgn="auto">
              <a:spcAft>
                <a:spcPts val="0"/>
              </a:spcAft>
              <a:defRPr/>
            </a:pPr>
            <a:r>
              <a:rPr lang="nl-NL" altLang="nl-NL" sz="2200" dirty="0" err="1" smtClean="0">
                <a:latin typeface="Arial" panose="020B0604020202020204" pitchFamily="34" charset="0"/>
                <a:cs typeface="Arial" panose="020B0604020202020204" pitchFamily="34" charset="0"/>
              </a:rPr>
              <a:t>Oligomere</a:t>
            </a:r>
            <a:r>
              <a:rPr lang="nl-NL" altLang="nl-NL" sz="2200" dirty="0" smtClean="0">
                <a:latin typeface="Arial" panose="020B0604020202020204" pitchFamily="34" charset="0"/>
                <a:cs typeface="Arial" panose="020B0604020202020204" pitchFamily="34" charset="0"/>
              </a:rPr>
              <a:t> voeding </a:t>
            </a:r>
          </a:p>
          <a:p>
            <a:pPr lvl="1" fontAlgn="auto">
              <a:spcAft>
                <a:spcPts val="0"/>
              </a:spcAft>
              <a:defRPr/>
            </a:pPr>
            <a:r>
              <a:rPr lang="nl-NL" altLang="nl-NL" sz="2200" dirty="0" err="1" smtClean="0">
                <a:latin typeface="Arial" panose="020B0604020202020204" pitchFamily="34" charset="0"/>
                <a:cs typeface="Arial" panose="020B0604020202020204" pitchFamily="34" charset="0"/>
              </a:rPr>
              <a:t>Monomere</a:t>
            </a:r>
            <a:r>
              <a:rPr lang="nl-NL" altLang="nl-NL" sz="2200" dirty="0" smtClean="0">
                <a:latin typeface="Arial" panose="020B0604020202020204" pitchFamily="34" charset="0"/>
                <a:cs typeface="Arial" panose="020B0604020202020204" pitchFamily="34" charset="0"/>
              </a:rPr>
              <a:t> voeding </a:t>
            </a:r>
          </a:p>
          <a:p>
            <a:pPr fontAlgn="auto">
              <a:spcAft>
                <a:spcPts val="0"/>
              </a:spcAft>
              <a:defRPr/>
            </a:pPr>
            <a:endParaRPr lang="nl-NL" altLang="nl-NL" sz="2400" dirty="0" smtClean="0">
              <a:latin typeface="Arial" panose="020B0604020202020204" pitchFamily="34" charset="0"/>
              <a:cs typeface="Arial" panose="020B0604020202020204" pitchFamily="34" charset="0"/>
            </a:endParaRPr>
          </a:p>
          <a:p>
            <a:pPr fontAlgn="auto">
              <a:spcAft>
                <a:spcPts val="0"/>
              </a:spcAft>
              <a:defRPr/>
            </a:pPr>
            <a:r>
              <a:rPr lang="nl-NL" altLang="nl-NL" sz="2400" dirty="0" smtClean="0">
                <a:latin typeface="Arial" panose="020B0604020202020204" pitchFamily="34" charset="0"/>
                <a:cs typeface="Arial" panose="020B0604020202020204" pitchFamily="34" charset="0"/>
              </a:rPr>
              <a:t>Sondevoedingen kunnen de normale </a:t>
            </a:r>
            <a:br>
              <a:rPr lang="nl-NL" altLang="nl-NL" sz="2400" dirty="0" smtClean="0">
                <a:latin typeface="Arial" panose="020B0604020202020204" pitchFamily="34" charset="0"/>
                <a:cs typeface="Arial" panose="020B0604020202020204" pitchFamily="34" charset="0"/>
              </a:rPr>
            </a:br>
            <a:r>
              <a:rPr lang="nl-NL" altLang="nl-NL" sz="2400" dirty="0" smtClean="0">
                <a:latin typeface="Arial" panose="020B0604020202020204" pitchFamily="34" charset="0"/>
                <a:cs typeface="Arial" panose="020B0604020202020204" pitchFamily="34" charset="0"/>
              </a:rPr>
              <a:t>dagelijkse voeding geheel vervangen </a:t>
            </a:r>
            <a:br>
              <a:rPr lang="nl-NL" altLang="nl-NL" sz="2400" dirty="0" smtClean="0">
                <a:latin typeface="Arial" panose="020B0604020202020204" pitchFamily="34" charset="0"/>
                <a:cs typeface="Arial" panose="020B0604020202020204" pitchFamily="34" charset="0"/>
              </a:rPr>
            </a:br>
            <a:r>
              <a:rPr lang="nl-NL" altLang="nl-NL" sz="2400" dirty="0" smtClean="0">
                <a:latin typeface="Arial" panose="020B0604020202020204" pitchFamily="34" charset="0"/>
                <a:cs typeface="Arial" panose="020B0604020202020204" pitchFamily="34" charset="0"/>
              </a:rPr>
              <a:t>maar kunnen ook een aanvulling zijn </a:t>
            </a:r>
            <a:br>
              <a:rPr lang="nl-NL" altLang="nl-NL" sz="2400" dirty="0" smtClean="0">
                <a:latin typeface="Arial" panose="020B0604020202020204" pitchFamily="34" charset="0"/>
                <a:cs typeface="Arial" panose="020B0604020202020204" pitchFamily="34" charset="0"/>
              </a:rPr>
            </a:br>
            <a:r>
              <a:rPr lang="nl-NL" altLang="nl-NL" sz="2400" dirty="0" smtClean="0">
                <a:latin typeface="Arial" panose="020B0604020202020204" pitchFamily="34" charset="0"/>
                <a:cs typeface="Arial" panose="020B0604020202020204" pitchFamily="34" charset="0"/>
              </a:rPr>
              <a:t>op de gewone voeding </a:t>
            </a:r>
          </a:p>
          <a:p>
            <a:pPr fontAlgn="auto">
              <a:spcAft>
                <a:spcPts val="0"/>
              </a:spcAft>
              <a:defRPr/>
            </a:pPr>
            <a:endParaRPr lang="nl-NL" altLang="nl-NL" sz="2800" dirty="0" smtClean="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450" y="3500438"/>
            <a:ext cx="237172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732088" y="404813"/>
            <a:ext cx="6376987" cy="1292225"/>
          </a:xfrm>
        </p:spPr>
        <p:txBody>
          <a:bodyPr/>
          <a:lstStyle/>
          <a:p>
            <a:pPr fontAlgn="auto">
              <a:spcAft>
                <a:spcPts val="0"/>
              </a:spcAft>
              <a:defRPr/>
            </a:pPr>
            <a:r>
              <a:rPr lang="nl-NL" dirty="0" smtClean="0">
                <a:latin typeface="Arial" panose="020B0604020202020204" pitchFamily="34" charset="0"/>
                <a:cs typeface="Arial" panose="020B0604020202020204" pitchFamily="34" charset="0"/>
              </a:rPr>
              <a:t>Indicatie maagsonde inbrengen</a:t>
            </a:r>
          </a:p>
        </p:txBody>
      </p:sp>
      <p:sp>
        <p:nvSpPr>
          <p:cNvPr id="6147" name="Rectangle 3"/>
          <p:cNvSpPr>
            <a:spLocks noGrp="1" noChangeArrowheads="1"/>
          </p:cNvSpPr>
          <p:nvPr>
            <p:ph idx="1"/>
          </p:nvPr>
        </p:nvSpPr>
        <p:spPr>
          <a:xfrm>
            <a:off x="323850" y="1844675"/>
            <a:ext cx="8424863" cy="4640263"/>
          </a:xfrm>
        </p:spPr>
        <p:txBody>
          <a:bodyPr rtlCol="0">
            <a:normAutofit/>
          </a:bodyPr>
          <a:lstStyle/>
          <a:p>
            <a:pPr fontAlgn="auto">
              <a:spcAft>
                <a:spcPts val="0"/>
              </a:spcAft>
              <a:defRPr/>
            </a:pPr>
            <a:r>
              <a:rPr lang="nl-NL" dirty="0" smtClean="0">
                <a:latin typeface="Arial" panose="020B0604020202020204" pitchFamily="34" charset="0"/>
                <a:cs typeface="Arial" panose="020B0604020202020204" pitchFamily="34" charset="0"/>
              </a:rPr>
              <a:t>Het </a:t>
            </a:r>
            <a:r>
              <a:rPr lang="nl-NL" dirty="0">
                <a:latin typeface="Arial" panose="020B0604020202020204" pitchFamily="34" charset="0"/>
                <a:cs typeface="Arial" panose="020B0604020202020204" pitchFamily="34" charset="0"/>
              </a:rPr>
              <a:t>toedienen van </a:t>
            </a:r>
            <a:r>
              <a:rPr lang="nl-NL" dirty="0" smtClean="0">
                <a:latin typeface="Arial" panose="020B0604020202020204" pitchFamily="34" charset="0"/>
                <a:cs typeface="Arial" panose="020B0604020202020204" pitchFamily="34" charset="0"/>
              </a:rPr>
              <a:t>voedingsstoffen bij dreigende ondervoeding, door bijvoorbeeld:</a:t>
            </a:r>
          </a:p>
          <a:p>
            <a:pPr lvl="1" fontAlgn="auto">
              <a:spcAft>
                <a:spcPts val="0"/>
              </a:spcAft>
              <a:defRPr/>
            </a:pPr>
            <a:r>
              <a:rPr lang="nl-NL" dirty="0" smtClean="0">
                <a:latin typeface="Arial" panose="020B0604020202020204" pitchFamily="34" charset="0"/>
                <a:cs typeface="Arial" panose="020B0604020202020204" pitchFamily="34" charset="0"/>
              </a:rPr>
              <a:t>Chronische darmaandoeningen</a:t>
            </a:r>
          </a:p>
          <a:p>
            <a:pPr lvl="1" fontAlgn="auto">
              <a:spcAft>
                <a:spcPts val="0"/>
              </a:spcAft>
              <a:defRPr/>
            </a:pPr>
            <a:r>
              <a:rPr lang="nl-NL" dirty="0" smtClean="0">
                <a:latin typeface="Arial" panose="020B0604020202020204" pitchFamily="34" charset="0"/>
                <a:cs typeface="Arial" panose="020B0604020202020204" pitchFamily="34" charset="0"/>
              </a:rPr>
              <a:t>Aandoeningen aan slokdarm</a:t>
            </a:r>
          </a:p>
          <a:p>
            <a:pPr lvl="1" fontAlgn="auto">
              <a:spcAft>
                <a:spcPts val="0"/>
              </a:spcAft>
              <a:defRPr/>
            </a:pPr>
            <a:r>
              <a:rPr lang="nl-NL" dirty="0" smtClean="0">
                <a:latin typeface="Arial" panose="020B0604020202020204" pitchFamily="34" charset="0"/>
                <a:cs typeface="Arial" panose="020B0604020202020204" pitchFamily="34" charset="0"/>
              </a:rPr>
              <a:t>Slikstoornissen door neurologische aandoeningen </a:t>
            </a:r>
            <a:endParaRPr lang="nl-NL" dirty="0">
              <a:latin typeface="Arial" panose="020B0604020202020204" pitchFamily="34" charset="0"/>
              <a:cs typeface="Arial" panose="020B0604020202020204" pitchFamily="34" charset="0"/>
            </a:endParaRPr>
          </a:p>
          <a:p>
            <a:pPr fontAlgn="auto">
              <a:spcAft>
                <a:spcPts val="0"/>
              </a:spcAft>
              <a:defRPr/>
            </a:pPr>
            <a:r>
              <a:rPr lang="nl-NL" dirty="0" smtClean="0">
                <a:latin typeface="Arial" panose="020B0604020202020204" pitchFamily="34" charset="0"/>
                <a:cs typeface="Arial" panose="020B0604020202020204" pitchFamily="34" charset="0"/>
              </a:rPr>
              <a:t>Het </a:t>
            </a:r>
            <a:r>
              <a:rPr lang="nl-NL" dirty="0">
                <a:latin typeface="Arial" panose="020B0604020202020204" pitchFamily="34" charset="0"/>
                <a:cs typeface="Arial" panose="020B0604020202020204" pitchFamily="34" charset="0"/>
              </a:rPr>
              <a:t>afvoeren van de maaginhoud om de maag leeg te houden (</a:t>
            </a:r>
            <a:r>
              <a:rPr lang="nl-NL" dirty="0" err="1">
                <a:latin typeface="Arial" panose="020B0604020202020204" pitchFamily="34" charset="0"/>
                <a:cs typeface="Arial" panose="020B0604020202020204" pitchFamily="34" charset="0"/>
              </a:rPr>
              <a:t>maaghevelen</a:t>
            </a:r>
            <a:r>
              <a:rPr lang="nl-NL" dirty="0">
                <a:latin typeface="Arial" panose="020B0604020202020204" pitchFamily="34" charset="0"/>
                <a:cs typeface="Arial" panose="020B0604020202020204" pitchFamily="34" charset="0"/>
              </a:rPr>
              <a:t>), bijvoorbeeld na een buikoperatie;</a:t>
            </a:r>
          </a:p>
          <a:p>
            <a:pPr fontAlgn="auto">
              <a:spcAft>
                <a:spcPts val="0"/>
              </a:spcAft>
              <a:defRPr/>
            </a:pPr>
            <a:r>
              <a:rPr lang="nl-NL" dirty="0" smtClean="0">
                <a:latin typeface="Arial" panose="020B0604020202020204" pitchFamily="34" charset="0"/>
                <a:cs typeface="Arial" panose="020B0604020202020204" pitchFamily="34" charset="0"/>
              </a:rPr>
              <a:t>Het </a:t>
            </a:r>
            <a:r>
              <a:rPr lang="nl-NL" dirty="0">
                <a:latin typeface="Arial" panose="020B0604020202020204" pitchFamily="34" charset="0"/>
                <a:cs typeface="Arial" panose="020B0604020202020204" pitchFamily="34" charset="0"/>
              </a:rPr>
              <a:t>spoelen van de maag na inname van stoffen die besmet en/of giftig zijn, bijvoorbeeld medicijnen, landbouwgif of besmet eten;</a:t>
            </a:r>
          </a:p>
          <a:p>
            <a:pPr fontAlgn="auto">
              <a:spcAft>
                <a:spcPts val="0"/>
              </a:spcAft>
              <a:defRPr/>
            </a:pPr>
            <a:r>
              <a:rPr lang="nl-NL" dirty="0" smtClean="0">
                <a:latin typeface="Arial" panose="020B0604020202020204" pitchFamily="34" charset="0"/>
                <a:cs typeface="Arial" panose="020B0604020202020204" pitchFamily="34" charset="0"/>
              </a:rPr>
              <a:t>Het </a:t>
            </a:r>
            <a:r>
              <a:rPr lang="nl-NL" dirty="0">
                <a:latin typeface="Arial" panose="020B0604020202020204" pitchFamily="34" charset="0"/>
                <a:cs typeface="Arial" panose="020B0604020202020204" pitchFamily="34" charset="0"/>
              </a:rPr>
              <a:t>spoelen van het gehele maag-darmkanaal, bijvoorbeeld vóór een darmoperatie</a:t>
            </a:r>
            <a:r>
              <a:rPr lang="nl-NL" dirty="0" smtClean="0">
                <a:latin typeface="Arial" panose="020B0604020202020204" pitchFamily="34" charset="0"/>
                <a:cs typeface="Arial" panose="020B0604020202020204" pitchFamily="34" charset="0"/>
              </a:rPr>
              <a:t>.</a:t>
            </a:r>
          </a:p>
          <a:p>
            <a:pPr fontAlgn="auto">
              <a:spcAft>
                <a:spcPts val="0"/>
              </a:spcAft>
              <a:defRPr/>
            </a:pPr>
            <a:endParaRPr lang="nl-NL" dirty="0" smtClean="0"/>
          </a:p>
          <a:p>
            <a:pPr marL="0" indent="0" fontAlgn="auto">
              <a:spcAft>
                <a:spcPts val="0"/>
              </a:spcAft>
              <a:buFont typeface="Wingdings" panose="05000000000000000000" pitchFamily="2" charset="2"/>
              <a:buNone/>
              <a:defRPr/>
            </a:pPr>
            <a:endParaRPr lang="nl-NL"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619250" y="763588"/>
            <a:ext cx="6931025" cy="1293812"/>
          </a:xfrm>
        </p:spPr>
        <p:txBody>
          <a:bodyPr>
            <a:noAutofit/>
          </a:bodyPr>
          <a:lstStyle/>
          <a:p>
            <a:pPr fontAlgn="auto">
              <a:spcAft>
                <a:spcPts val="0"/>
              </a:spcAft>
              <a:defRPr/>
            </a:pPr>
            <a:r>
              <a:rPr lang="nl-NL" sz="3600" dirty="0" smtClean="0">
                <a:latin typeface="Arial" panose="020B0604020202020204" pitchFamily="34" charset="0"/>
                <a:cs typeface="Arial" panose="020B0604020202020204" pitchFamily="34" charset="0"/>
              </a:rPr>
              <a:t>Indicatiestelling voor kunstmatig toegediende voedingsstoffen</a:t>
            </a:r>
          </a:p>
        </p:txBody>
      </p:sp>
      <p:sp>
        <p:nvSpPr>
          <p:cNvPr id="18435" name="Rectangle 3"/>
          <p:cNvSpPr>
            <a:spLocks noGrp="1" noChangeArrowheads="1"/>
          </p:cNvSpPr>
          <p:nvPr>
            <p:ph idx="1"/>
          </p:nvPr>
        </p:nvSpPr>
        <p:spPr>
          <a:xfrm>
            <a:off x="468313" y="2708275"/>
            <a:ext cx="6913562" cy="3929063"/>
          </a:xfrm>
        </p:spPr>
        <p:txBody>
          <a:bodyPr/>
          <a:lstStyle/>
          <a:p>
            <a:pPr>
              <a:buFont typeface="Wingdings" panose="05000000000000000000" pitchFamily="2" charset="2"/>
              <a:buNone/>
            </a:pPr>
            <a:r>
              <a:rPr lang="nl-NL" altLang="nl-NL" sz="2800" smtClean="0">
                <a:latin typeface="Arial" panose="020B0604020202020204" pitchFamily="34" charset="0"/>
                <a:cs typeface="Arial" panose="020B0604020202020204" pitchFamily="34" charset="0"/>
              </a:rPr>
              <a:t>indien</a:t>
            </a:r>
            <a:r>
              <a:rPr lang="en-US" altLang="nl-NL" sz="2800" smtClean="0">
                <a:latin typeface="Arial" panose="020B0604020202020204" pitchFamily="34" charset="0"/>
                <a:cs typeface="Arial" panose="020B0604020202020204" pitchFamily="34" charset="0"/>
              </a:rPr>
              <a:t>:</a:t>
            </a:r>
            <a:endParaRPr lang="nl-NL" altLang="nl-NL" sz="2800" smtClean="0">
              <a:latin typeface="Arial" panose="020B0604020202020204" pitchFamily="34" charset="0"/>
              <a:cs typeface="Arial" panose="020B0604020202020204" pitchFamily="34" charset="0"/>
            </a:endParaRPr>
          </a:p>
          <a:p>
            <a:r>
              <a:rPr lang="nl-NL" altLang="nl-NL" smtClean="0">
                <a:latin typeface="Arial" panose="020B0604020202020204" pitchFamily="34" charset="0"/>
                <a:cs typeface="Arial" panose="020B0604020202020204" pitchFamily="34" charset="0"/>
              </a:rPr>
              <a:t>er sprake is van ongewenst gewichtsverlies van &gt; 5% binnen 1 maand of &gt; 10% binnen 6 maanden</a:t>
            </a:r>
          </a:p>
          <a:p>
            <a:pPr>
              <a:buFont typeface="Wingdings" panose="05000000000000000000" pitchFamily="2" charset="2"/>
              <a:buNone/>
            </a:pPr>
            <a:endParaRPr lang="en-US" altLang="nl-NL" sz="2800" smtClean="0">
              <a:latin typeface="Arial" panose="020B0604020202020204" pitchFamily="34" charset="0"/>
              <a:cs typeface="Arial" panose="020B0604020202020204" pitchFamily="34" charset="0"/>
            </a:endParaRPr>
          </a:p>
          <a:p>
            <a:pPr>
              <a:buFont typeface="Wingdings" panose="05000000000000000000" pitchFamily="2" charset="2"/>
              <a:buNone/>
            </a:pPr>
            <a:r>
              <a:rPr lang="nl-NL" altLang="nl-NL" sz="2800" smtClean="0">
                <a:latin typeface="Arial" panose="020B0604020202020204" pitchFamily="34" charset="0"/>
                <a:cs typeface="Arial" panose="020B0604020202020204" pitchFamily="34" charset="0"/>
              </a:rPr>
              <a:t>indien</a:t>
            </a:r>
            <a:r>
              <a:rPr lang="en-US" altLang="nl-NL" sz="2800" smtClean="0">
                <a:latin typeface="Arial" panose="020B0604020202020204" pitchFamily="34" charset="0"/>
                <a:cs typeface="Arial" panose="020B0604020202020204" pitchFamily="34" charset="0"/>
              </a:rPr>
              <a:t>:</a:t>
            </a:r>
            <a:endParaRPr lang="nl-NL" altLang="nl-NL" smtClean="0">
              <a:latin typeface="Arial" panose="020B0604020202020204" pitchFamily="34" charset="0"/>
              <a:cs typeface="Arial" panose="020B0604020202020204" pitchFamily="34" charset="0"/>
            </a:endParaRPr>
          </a:p>
          <a:p>
            <a:r>
              <a:rPr lang="nl-NL" altLang="nl-NL" smtClean="0">
                <a:latin typeface="Arial" panose="020B0604020202020204" pitchFamily="34" charset="0"/>
                <a:cs typeface="Arial" panose="020B0604020202020204" pitchFamily="34" charset="0"/>
              </a:rPr>
              <a:t>verwacht wordt dat de voedselinname gedurende tenminste </a:t>
            </a:r>
            <a:r>
              <a:rPr lang="en-US" altLang="nl-NL" smtClean="0">
                <a:latin typeface="Arial" panose="020B0604020202020204" pitchFamily="34" charset="0"/>
                <a:cs typeface="Arial" panose="020B0604020202020204" pitchFamily="34" charset="0"/>
              </a:rPr>
              <a:t>7-</a:t>
            </a:r>
            <a:r>
              <a:rPr lang="nl-NL" altLang="nl-NL" smtClean="0">
                <a:latin typeface="Arial" panose="020B0604020202020204" pitchFamily="34" charset="0"/>
                <a:cs typeface="Arial" panose="020B0604020202020204" pitchFamily="34" charset="0"/>
              </a:rPr>
              <a:t>10 dagen &lt; 500 kcal zal zijn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68538" y="692150"/>
            <a:ext cx="6635750" cy="1143000"/>
          </a:xfrm>
        </p:spPr>
        <p:txBody>
          <a:bodyPr>
            <a:normAutofit fontScale="90000"/>
          </a:bodyPr>
          <a:lstStyle/>
          <a:p>
            <a:pPr fontAlgn="auto">
              <a:spcAft>
                <a:spcPts val="0"/>
              </a:spcAft>
              <a:defRPr/>
            </a:pPr>
            <a:r>
              <a:rPr lang="nl-NL" dirty="0" smtClean="0">
                <a:latin typeface="Arial" panose="020B0604020202020204" pitchFamily="34" charset="0"/>
                <a:cs typeface="Arial" panose="020B0604020202020204" pitchFamily="34" charset="0"/>
              </a:rPr>
              <a:t>Aandoeningen waarbij vaak sondevoeding wordt gestart:</a:t>
            </a:r>
          </a:p>
        </p:txBody>
      </p:sp>
      <p:sp>
        <p:nvSpPr>
          <p:cNvPr id="20483" name="Tekstvak 1"/>
          <p:cNvSpPr txBox="1">
            <a:spLocks noChangeArrowheads="1"/>
          </p:cNvSpPr>
          <p:nvPr/>
        </p:nvSpPr>
        <p:spPr bwMode="auto">
          <a:xfrm>
            <a:off x="468313" y="2060575"/>
            <a:ext cx="662463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eaLnBrk="1" hangingPunct="1">
              <a:lnSpc>
                <a:spcPct val="100000"/>
              </a:lnSpc>
              <a:spcBef>
                <a:spcPct val="0"/>
              </a:spcBef>
            </a:pPr>
            <a:r>
              <a:rPr lang="nl-NL" altLang="nl-NL" sz="2800">
                <a:latin typeface="Tahoma" panose="020B0604030504040204" pitchFamily="34" charset="0"/>
              </a:rPr>
              <a:t>Oncologie</a:t>
            </a:r>
          </a:p>
          <a:p>
            <a:pPr eaLnBrk="1" hangingPunct="1">
              <a:lnSpc>
                <a:spcPct val="100000"/>
              </a:lnSpc>
              <a:spcBef>
                <a:spcPct val="0"/>
              </a:spcBef>
            </a:pPr>
            <a:r>
              <a:rPr lang="nl-NL" altLang="nl-NL" sz="2800">
                <a:latin typeface="Tahoma" panose="020B0604030504040204" pitchFamily="34" charset="0"/>
              </a:rPr>
              <a:t>Decubitus</a:t>
            </a:r>
          </a:p>
          <a:p>
            <a:pPr eaLnBrk="1" hangingPunct="1">
              <a:lnSpc>
                <a:spcPct val="100000"/>
              </a:lnSpc>
              <a:spcBef>
                <a:spcPct val="0"/>
              </a:spcBef>
            </a:pPr>
            <a:r>
              <a:rPr lang="nl-NL" altLang="nl-NL" sz="2800">
                <a:latin typeface="Tahoma" panose="020B0604030504040204" pitchFamily="34" charset="0"/>
              </a:rPr>
              <a:t>Longziekten</a:t>
            </a:r>
          </a:p>
          <a:p>
            <a:pPr eaLnBrk="1" hangingPunct="1">
              <a:lnSpc>
                <a:spcPct val="100000"/>
              </a:lnSpc>
              <a:spcBef>
                <a:spcPct val="0"/>
              </a:spcBef>
            </a:pPr>
            <a:r>
              <a:rPr lang="nl-NL" altLang="nl-NL" sz="2800">
                <a:latin typeface="Tahoma" panose="020B0604030504040204" pitchFamily="34" charset="0"/>
              </a:rPr>
              <a:t>Dysfagie</a:t>
            </a:r>
          </a:p>
          <a:p>
            <a:pPr eaLnBrk="1" hangingPunct="1">
              <a:lnSpc>
                <a:spcPct val="100000"/>
              </a:lnSpc>
              <a:spcBef>
                <a:spcPct val="0"/>
              </a:spcBef>
            </a:pPr>
            <a:r>
              <a:rPr lang="nl-NL" altLang="nl-NL" sz="2800">
                <a:latin typeface="Tahoma" panose="020B0604030504040204" pitchFamily="34" charset="0"/>
              </a:rPr>
              <a:t>Nierziekten</a:t>
            </a:r>
          </a:p>
          <a:p>
            <a:pPr eaLnBrk="1" hangingPunct="1">
              <a:lnSpc>
                <a:spcPct val="100000"/>
              </a:lnSpc>
              <a:spcBef>
                <a:spcPct val="0"/>
              </a:spcBef>
            </a:pPr>
            <a:r>
              <a:rPr lang="nl-NL" altLang="nl-NL" sz="2800">
                <a:latin typeface="Tahoma" panose="020B0604030504040204" pitchFamily="34" charset="0"/>
              </a:rPr>
              <a:t>Allergie</a:t>
            </a:r>
          </a:p>
          <a:p>
            <a:pPr eaLnBrk="1" hangingPunct="1">
              <a:lnSpc>
                <a:spcPct val="100000"/>
              </a:lnSpc>
              <a:spcBef>
                <a:spcPct val="0"/>
              </a:spcBef>
            </a:pPr>
            <a:r>
              <a:rPr lang="nl-NL" altLang="nl-NL" sz="2800">
                <a:latin typeface="Tahoma" panose="020B0604030504040204" pitchFamily="34" charset="0"/>
              </a:rPr>
              <a:t>Leverziekten</a:t>
            </a:r>
          </a:p>
          <a:p>
            <a:pPr eaLnBrk="1" hangingPunct="1">
              <a:lnSpc>
                <a:spcPct val="100000"/>
              </a:lnSpc>
              <a:spcBef>
                <a:spcPct val="0"/>
              </a:spcBef>
            </a:pPr>
            <a:r>
              <a:rPr lang="nl-NL" altLang="nl-NL" sz="2800">
                <a:latin typeface="Tahoma" panose="020B0604030504040204" pitchFamily="34" charset="0"/>
              </a:rPr>
              <a:t>Diarree</a:t>
            </a:r>
          </a:p>
          <a:p>
            <a:pPr eaLnBrk="1" hangingPunct="1">
              <a:lnSpc>
                <a:spcPct val="100000"/>
              </a:lnSpc>
              <a:spcBef>
                <a:spcPct val="0"/>
              </a:spcBef>
            </a:pPr>
            <a:r>
              <a:rPr lang="nl-NL" altLang="nl-NL" sz="2800">
                <a:latin typeface="Tahoma" panose="020B0604030504040204" pitchFamily="34" charset="0"/>
              </a:rPr>
              <a:t>Darm inflammatie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82813" y="450850"/>
            <a:ext cx="6378575" cy="1293813"/>
          </a:xfrm>
        </p:spPr>
        <p:txBody>
          <a:bodyPr/>
          <a:lstStyle/>
          <a:p>
            <a:pPr fontAlgn="auto">
              <a:spcAft>
                <a:spcPts val="0"/>
              </a:spcAft>
              <a:defRPr/>
            </a:pPr>
            <a:r>
              <a:rPr lang="nl-NL" dirty="0" smtClean="0">
                <a:latin typeface="Arial" panose="020B0604020202020204" pitchFamily="34" charset="0"/>
                <a:cs typeface="Arial" panose="020B0604020202020204" pitchFamily="34" charset="0"/>
              </a:rPr>
              <a:t>Contra-indicaties Maagsonde</a:t>
            </a:r>
            <a:endParaRPr lang="nl-NL" dirty="0">
              <a:latin typeface="Arial" panose="020B0604020202020204" pitchFamily="34" charset="0"/>
              <a:cs typeface="Arial" panose="020B0604020202020204" pitchFamily="34" charset="0"/>
            </a:endParaRPr>
          </a:p>
        </p:txBody>
      </p:sp>
      <p:sp>
        <p:nvSpPr>
          <p:cNvPr id="22531" name="Tijdelijke aanduiding voor inhoud 2"/>
          <p:cNvSpPr>
            <a:spLocks noGrp="1"/>
          </p:cNvSpPr>
          <p:nvPr>
            <p:ph idx="1"/>
          </p:nvPr>
        </p:nvSpPr>
        <p:spPr>
          <a:xfrm>
            <a:off x="604838" y="2671763"/>
            <a:ext cx="7308850" cy="4176712"/>
          </a:xfrm>
        </p:spPr>
        <p:txBody>
          <a:bodyPr/>
          <a:lstStyle/>
          <a:p>
            <a:r>
              <a:rPr lang="nl-NL" altLang="nl-NL" sz="2800" dirty="0" smtClean="0">
                <a:latin typeface="Arial" panose="020B0604020202020204" pitchFamily="34" charset="0"/>
                <a:cs typeface="Arial" panose="020B0604020202020204" pitchFamily="34" charset="0"/>
              </a:rPr>
              <a:t>Slokdarmvarices</a:t>
            </a:r>
          </a:p>
          <a:p>
            <a:r>
              <a:rPr lang="nl-NL" altLang="nl-NL" sz="2800" dirty="0" smtClean="0">
                <a:latin typeface="Arial" panose="020B0604020202020204" pitchFamily="34" charset="0"/>
                <a:cs typeface="Arial" panose="020B0604020202020204" pitchFamily="34" charset="0"/>
              </a:rPr>
              <a:t>Oesophagitis</a:t>
            </a:r>
          </a:p>
          <a:p>
            <a:r>
              <a:rPr lang="nl-NL" altLang="nl-NL" sz="2800" dirty="0" smtClean="0">
                <a:latin typeface="Arial" panose="020B0604020202020204" pitchFamily="34" charset="0"/>
                <a:cs typeface="Arial" panose="020B0604020202020204" pitchFamily="34" charset="0"/>
              </a:rPr>
              <a:t>Vernauwing van de oesophagus</a:t>
            </a:r>
          </a:p>
          <a:p>
            <a:endParaRPr lang="nl-NL" altLang="nl-NL" dirty="0" smtClean="0"/>
          </a:p>
          <a:p>
            <a:endParaRPr lang="nl-NL" altLang="nl-NL" dirty="0" smtClean="0"/>
          </a:p>
        </p:txBody>
      </p:sp>
      <p:pic>
        <p:nvPicPr>
          <p:cNvPr id="63490" name="Picture 2" title="slokdarmvarisces"/>
          <p:cNvPicPr>
            <a:picLocks noChangeAspect="1" noChangeArrowheads="1"/>
          </p:cNvPicPr>
          <p:nvPr/>
        </p:nvPicPr>
        <p:blipFill>
          <a:blip r:embed="rId3"/>
          <a:srcRect/>
          <a:stretch>
            <a:fillRect/>
          </a:stretch>
        </p:blipFill>
        <p:spPr bwMode="auto">
          <a:xfrm>
            <a:off x="6396038" y="1916113"/>
            <a:ext cx="2189162" cy="194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659188"/>
            <a:ext cx="6257925"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2178050" y="0"/>
            <a:ext cx="6378575" cy="1293813"/>
          </a:xfrm>
        </p:spPr>
        <p:txBody>
          <a:bodyPr/>
          <a:lstStyle/>
          <a:p>
            <a:pPr fontAlgn="auto">
              <a:spcAft>
                <a:spcPts val="0"/>
              </a:spcAft>
              <a:defRPr/>
            </a:pPr>
            <a:r>
              <a:rPr lang="nl-NL" dirty="0" smtClean="0">
                <a:latin typeface="Arial" panose="020B0604020202020204" pitchFamily="34" charset="0"/>
                <a:cs typeface="Arial" panose="020B0604020202020204" pitchFamily="34" charset="0"/>
              </a:rPr>
              <a:t>Soorten sondes</a:t>
            </a:r>
            <a:endParaRPr lang="nl-NL" dirty="0">
              <a:latin typeface="Arial" panose="020B0604020202020204" pitchFamily="34" charset="0"/>
              <a:cs typeface="Arial" panose="020B0604020202020204" pitchFamily="34" charset="0"/>
            </a:endParaRPr>
          </a:p>
        </p:txBody>
      </p:sp>
      <p:sp>
        <p:nvSpPr>
          <p:cNvPr id="24580" name="Tijdelijke aanduiding voor inhoud 2"/>
          <p:cNvSpPr>
            <a:spLocks noGrp="1"/>
          </p:cNvSpPr>
          <p:nvPr>
            <p:ph idx="1"/>
          </p:nvPr>
        </p:nvSpPr>
        <p:spPr>
          <a:xfrm>
            <a:off x="593725" y="1557338"/>
            <a:ext cx="7956550" cy="4706937"/>
          </a:xfrm>
        </p:spPr>
        <p:txBody>
          <a:bodyPr/>
          <a:lstStyle/>
          <a:p>
            <a:r>
              <a:rPr lang="nl-NL" altLang="nl-NL" sz="2400" smtClean="0">
                <a:latin typeface="Arial" panose="020B0604020202020204" pitchFamily="34" charset="0"/>
                <a:cs typeface="Arial" panose="020B0604020202020204" pitchFamily="34" charset="0"/>
              </a:rPr>
              <a:t>Neus-maagsonde</a:t>
            </a:r>
          </a:p>
          <a:p>
            <a:r>
              <a:rPr lang="nl-NL" altLang="nl-NL" sz="2400" smtClean="0">
                <a:latin typeface="Arial" panose="020B0604020202020204" pitchFamily="34" charset="0"/>
                <a:cs typeface="Arial" panose="020B0604020202020204" pitchFamily="34" charset="0"/>
              </a:rPr>
              <a:t>Neus-dunnedarmsonde </a:t>
            </a:r>
          </a:p>
          <a:p>
            <a:r>
              <a:rPr lang="nl-NL" altLang="nl-NL" sz="2400" smtClean="0">
                <a:latin typeface="Arial" panose="020B0604020202020204" pitchFamily="34" charset="0"/>
                <a:cs typeface="Arial" panose="020B0604020202020204" pitchFamily="34" charset="0"/>
              </a:rPr>
              <a:t>PEG-sonde (door buikwand in de maag)</a:t>
            </a:r>
          </a:p>
          <a:p>
            <a:r>
              <a:rPr lang="nl-NL" altLang="nl-NL" sz="2400" smtClean="0">
                <a:latin typeface="Arial" panose="020B0604020202020204" pitchFamily="34" charset="0"/>
                <a:cs typeface="Arial" panose="020B0604020202020204" pitchFamily="34" charset="0"/>
              </a:rPr>
              <a:t>PEJ-sonde  (door buikwand in de dunnedarm)</a:t>
            </a:r>
          </a:p>
          <a:p>
            <a:r>
              <a:rPr lang="nl-NL" altLang="nl-NL" sz="2400" smtClean="0">
                <a:latin typeface="Arial" panose="020B0604020202020204" pitchFamily="34" charset="0"/>
                <a:cs typeface="Arial" panose="020B0604020202020204" pitchFamily="34" charset="0"/>
              </a:rPr>
              <a:t>Jejenumsonde (door buikwand in middelste deel dunne darm) </a:t>
            </a:r>
          </a:p>
          <a:p>
            <a:endParaRPr lang="nl-NL" altLang="nl-NL" smtClean="0">
              <a:latin typeface="Arial" panose="020B0604020202020204" pitchFamily="34" charset="0"/>
              <a:cs typeface="Arial" panose="020B0604020202020204" pitchFamily="34" charset="0"/>
            </a:endParaRPr>
          </a:p>
          <a:p>
            <a:endParaRPr lang="nl-NL" altLang="nl-NL"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3df3e2ebcc6bc15a2a557cdf14e4eada51193cf"/>
</p:tagLst>
</file>

<file path=ppt/theme/theme1.xml><?xml version="1.0" encoding="utf-8"?>
<a:theme xmlns:a="http://schemas.openxmlformats.org/drawingml/2006/main" name="Condensspoor">
  <a:themeElements>
    <a:clrScheme name="Condensspoor">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Condensspoor">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densspoor">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Condensspoor</Template>
  <TotalTime>1278</TotalTime>
  <Words>1990</Words>
  <Application>Microsoft Office PowerPoint</Application>
  <PresentationFormat>Diavoorstelling (4:3)</PresentationFormat>
  <Paragraphs>182</Paragraphs>
  <Slides>20</Slides>
  <Notes>10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Century Gothic</vt:lpstr>
      <vt:lpstr>Tahoma</vt:lpstr>
      <vt:lpstr>Wingdings</vt:lpstr>
      <vt:lpstr>Condensspoor</vt:lpstr>
      <vt:lpstr>Module 12: verpleegtechnisch handelen 2</vt:lpstr>
      <vt:lpstr>Sondevoeding</vt:lpstr>
      <vt:lpstr>Bij welke cliënten</vt:lpstr>
      <vt:lpstr>Wat is sondevoeding?</vt:lpstr>
      <vt:lpstr>Indicatie maagsonde inbrengen</vt:lpstr>
      <vt:lpstr>Indicatiestelling voor kunstmatig toegediende voedingsstoffen</vt:lpstr>
      <vt:lpstr>Aandoeningen waarbij vaak sondevoeding wordt gestart:</vt:lpstr>
      <vt:lpstr>Contra-indicaties Maagsonde</vt:lpstr>
      <vt:lpstr>Soorten sondes</vt:lpstr>
      <vt:lpstr>Materialen sondes</vt:lpstr>
      <vt:lpstr>aandachts-punten bij inbrengen maagsonde</vt:lpstr>
      <vt:lpstr>Beroepshouding</vt:lpstr>
      <vt:lpstr> (1)Inbrengen maagsonde</vt:lpstr>
      <vt:lpstr>PowerPoint-presentatie</vt:lpstr>
      <vt:lpstr>PowerPoint-presentatie</vt:lpstr>
      <vt:lpstr>(2)Inbrengen maagsonde</vt:lpstr>
      <vt:lpstr>PowerPoint-presentatie</vt:lpstr>
      <vt:lpstr>Controleren ligging sonde</vt:lpstr>
      <vt:lpstr>PowerPoint-presentatie</vt:lpstr>
      <vt:lpstr>Observatiepunten inbrengen</vt:lpstr>
    </vt:vector>
  </TitlesOfParts>
  <Company>ROC - Eindhoven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 6.13</dc:title>
  <dc:creator>GRRU</dc:creator>
  <cp:lastModifiedBy>Limpt, Julian van</cp:lastModifiedBy>
  <cp:revision>111</cp:revision>
  <dcterms:created xsi:type="dcterms:W3CDTF">2006-08-23T08:16:55Z</dcterms:created>
  <dcterms:modified xsi:type="dcterms:W3CDTF">2020-09-18T07:01:58Z</dcterms:modified>
</cp:coreProperties>
</file>